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71" r:id="rId15"/>
    <p:sldId id="267" r:id="rId16"/>
    <p:sldId id="272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F8DEC11-4C44-47BD-9E12-02A61702B475}" type="datetimeFigureOut">
              <a:rPr lang="en-US" smtClean="0"/>
              <a:t>6/1/2013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EFD106-A744-4F48-9CE5-A656A3B184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latin typeface="Elephant" pitchFamily="18" charset="0"/>
              </a:rPr>
              <a:t>Bal</a:t>
            </a:r>
            <a:r>
              <a:rPr lang="en-US" dirty="0" smtClean="0">
                <a:latin typeface="Elephant" pitchFamily="18" charset="0"/>
              </a:rPr>
              <a:t> </a:t>
            </a:r>
            <a:r>
              <a:rPr lang="en-US" dirty="0" err="1" smtClean="0">
                <a:latin typeface="Elephant" pitchFamily="18" charset="0"/>
              </a:rPr>
              <a:t>Gokulam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Elephant" pitchFamily="18" charset="0"/>
              </a:rPr>
              <a:t>		Lesson </a:t>
            </a:r>
            <a:r>
              <a:rPr lang="en-US" dirty="0" smtClean="0">
                <a:latin typeface="Elephant" pitchFamily="18" charset="0"/>
              </a:rPr>
              <a:t>6 </a:t>
            </a:r>
            <a:endParaRPr lang="en-US" dirty="0">
              <a:latin typeface="Elephant" pitchFamily="18" charset="0"/>
            </a:endParaRPr>
          </a:p>
          <a:p>
            <a:r>
              <a:rPr lang="en-US" dirty="0">
                <a:latin typeface="Elephant" pitchFamily="18" charset="0"/>
              </a:rPr>
              <a:t>	</a:t>
            </a:r>
            <a:r>
              <a:rPr lang="en-US" dirty="0" smtClean="0">
                <a:latin typeface="Elephant" pitchFamily="18" charset="0"/>
              </a:rPr>
              <a:t>June 2, </a:t>
            </a:r>
            <a:r>
              <a:rPr lang="en-US" dirty="0">
                <a:latin typeface="Elephant" pitchFamily="18" charset="0"/>
              </a:rPr>
              <a:t>2012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8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mantkhurana81.files.wordpress.com/2012/03/namaskar_to_eld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5815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journal.eumind.net/.component/imageGenerator.php?fileName=%2Fha%2Fhtml%2Fejournals%2Feumind%2Fproject%2Fwww%2Fvalues11%2Fmedia%2F%2FHiranandani+%2FHiranandani+group+Grandparents%2Ftouching+feet.jpg&amp;cache=1&amp;cachePrefix=.cache.s-300x200&amp;command%5B%5D=-resize+%22300x200+%21%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51936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5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things </a:t>
            </a:r>
            <a:r>
              <a:rPr lang="en-US" dirty="0" smtClean="0"/>
              <a:t>together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</a:t>
            </a:r>
            <a:r>
              <a:rPr lang="en-US" dirty="0"/>
              <a:t>things together truly bonds the family, </a:t>
            </a:r>
            <a:r>
              <a:rPr lang="en-US" dirty="0" smtClean="0"/>
              <a:t>and </a:t>
            </a:r>
            <a:r>
              <a:rPr lang="en-US" dirty="0"/>
              <a:t>develops mutual understanding, love, and confidence among the </a:t>
            </a:r>
            <a:r>
              <a:rPr lang="en-US" dirty="0" smtClean="0"/>
              <a:t>family members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Consider </a:t>
            </a:r>
            <a:r>
              <a:rPr lang="en-US" dirty="0"/>
              <a:t>doing a collective evening prayer and </a:t>
            </a:r>
            <a:r>
              <a:rPr lang="en-US" dirty="0" err="1"/>
              <a:t>Arti</a:t>
            </a:r>
            <a:r>
              <a:rPr lang="en-US" dirty="0"/>
              <a:t>, having at least </a:t>
            </a:r>
            <a:r>
              <a:rPr lang="en-US" dirty="0" smtClean="0"/>
              <a:t>one </a:t>
            </a:r>
            <a:r>
              <a:rPr lang="en-US" dirty="0"/>
              <a:t>meal together everyday, etc. </a:t>
            </a:r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 week, sit down together to discuss rituals, </a:t>
            </a:r>
            <a:r>
              <a:rPr lang="en-US" dirty="0" smtClean="0"/>
              <a:t>traditions</a:t>
            </a:r>
            <a:r>
              <a:rPr lang="en-US" dirty="0"/>
              <a:t>, or just tell stories.</a:t>
            </a:r>
          </a:p>
          <a:p>
            <a:r>
              <a:rPr lang="en-US" dirty="0" smtClean="0"/>
              <a:t>What are some other things that you can do with your family?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6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799" y="3352800"/>
            <a:ext cx="4267201" cy="304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http://www.dinodia.com/photos/MAK-707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838201"/>
            <a:ext cx="47061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4876799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up early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Early morning is called ‘Brahma </a:t>
            </a:r>
            <a:r>
              <a:rPr lang="en-US" dirty="0" err="1"/>
              <a:t>Muhurt</a:t>
            </a:r>
            <a:r>
              <a:rPr lang="en-US" dirty="0"/>
              <a:t>’ by Hindus </a:t>
            </a:r>
            <a:r>
              <a:rPr lang="en-US" dirty="0" smtClean="0"/>
              <a:t>and </a:t>
            </a:r>
            <a:r>
              <a:rPr lang="en-US" dirty="0"/>
              <a:t>is considered a very auspicious time to do things. </a:t>
            </a:r>
            <a:endParaRPr lang="en-US" dirty="0" smtClean="0"/>
          </a:p>
          <a:p>
            <a:r>
              <a:rPr lang="en-US" dirty="0" smtClean="0"/>
              <a:t>Modern </a:t>
            </a:r>
            <a:r>
              <a:rPr lang="en-US" dirty="0"/>
              <a:t>science has also </a:t>
            </a:r>
            <a:r>
              <a:rPr lang="en-US" dirty="0" smtClean="0"/>
              <a:t>confirmed </a:t>
            </a:r>
            <a:r>
              <a:rPr lang="en-US" dirty="0"/>
              <a:t>the varied benefits of getting up early (and </a:t>
            </a:r>
            <a:r>
              <a:rPr lang="en-US" dirty="0" smtClean="0"/>
              <a:t>consequently </a:t>
            </a:r>
            <a:r>
              <a:rPr lang="en-US" dirty="0"/>
              <a:t>going to </a:t>
            </a:r>
            <a:r>
              <a:rPr lang="en-US" dirty="0" smtClean="0"/>
              <a:t>bed early</a:t>
            </a:r>
            <a:r>
              <a:rPr lang="en-US" dirty="0"/>
              <a:t>) – both physically and emotionally.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practical terms, you will realize that </a:t>
            </a:r>
            <a:r>
              <a:rPr lang="en-US" dirty="0" smtClean="0"/>
              <a:t>you </a:t>
            </a:r>
            <a:r>
              <a:rPr lang="en-US" dirty="0"/>
              <a:t>can get a lot more accomplished when your body and mind are rested and </a:t>
            </a:r>
            <a:r>
              <a:rPr lang="en-US" dirty="0" smtClean="0"/>
              <a:t>alert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3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TnTd1I5KZnBd9OsMLMFfMhHJaav7gR8QGR2xW4X7l3LUgwIE-yz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5581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AvoidingWaste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524001"/>
            <a:ext cx="7125112" cy="4334798"/>
          </a:xfrm>
        </p:spPr>
        <p:txBody>
          <a:bodyPr>
            <a:normAutofit/>
          </a:bodyPr>
          <a:lstStyle/>
          <a:p>
            <a:r>
              <a:rPr lang="en-US" dirty="0" smtClean="0"/>
              <a:t>There’s </a:t>
            </a:r>
            <a:r>
              <a:rPr lang="en-US" dirty="0"/>
              <a:t>a Hindu saying: </a:t>
            </a:r>
            <a:r>
              <a:rPr lang="en-US" dirty="0" smtClean="0"/>
              <a:t>“</a:t>
            </a:r>
            <a:r>
              <a:rPr lang="en-US" dirty="0"/>
              <a:t>Mother Earth has enough to provide </a:t>
            </a:r>
            <a:r>
              <a:rPr lang="en-US" dirty="0" smtClean="0"/>
              <a:t>us </a:t>
            </a:r>
            <a:r>
              <a:rPr lang="en-US" dirty="0"/>
              <a:t>with all our </a:t>
            </a:r>
            <a:r>
              <a:rPr lang="en-US" dirty="0"/>
              <a:t>needs</a:t>
            </a:r>
            <a:r>
              <a:rPr lang="en-US" dirty="0"/>
              <a:t>, but not all our greed”</a:t>
            </a:r>
          </a:p>
          <a:p>
            <a:r>
              <a:rPr lang="en-US" dirty="0" smtClean="0"/>
              <a:t>Be </a:t>
            </a:r>
            <a:r>
              <a:rPr lang="en-US" dirty="0"/>
              <a:t>very mindful of what is </a:t>
            </a:r>
            <a:r>
              <a:rPr lang="en-US" dirty="0" smtClean="0"/>
              <a:t>consumed, and </a:t>
            </a:r>
            <a:r>
              <a:rPr lang="en-US" dirty="0"/>
              <a:t>what is wasted. </a:t>
            </a:r>
            <a:endParaRPr lang="en-US" dirty="0" smtClean="0"/>
          </a:p>
          <a:p>
            <a:r>
              <a:rPr lang="en-US" dirty="0" smtClean="0"/>
              <a:t>Water</a:t>
            </a:r>
            <a:r>
              <a:rPr lang="en-US" dirty="0"/>
              <a:t>, food, all forms of energy, paper, </a:t>
            </a:r>
            <a:r>
              <a:rPr lang="en-US" dirty="0" err="1"/>
              <a:t>etc</a:t>
            </a:r>
            <a:r>
              <a:rPr lang="en-US" dirty="0"/>
              <a:t> are all precious </a:t>
            </a:r>
            <a:r>
              <a:rPr lang="en-US" dirty="0" smtClean="0"/>
              <a:t>resources </a:t>
            </a:r>
            <a:r>
              <a:rPr lang="en-US" dirty="0"/>
              <a:t>that we should conserve as much as possible.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extension, try to avoid </a:t>
            </a:r>
            <a:r>
              <a:rPr lang="en-US" dirty="0" smtClean="0"/>
              <a:t>buying </a:t>
            </a:r>
            <a:r>
              <a:rPr lang="en-US" dirty="0"/>
              <a:t>things on impulse; buy only what you have identified as truly needed after </a:t>
            </a:r>
            <a:r>
              <a:rPr lang="en-US" dirty="0" smtClean="0"/>
              <a:t>considerable </a:t>
            </a:r>
            <a:r>
              <a:rPr lang="en-US" dirty="0"/>
              <a:t>thought.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an ostentatious lifestyle – live frugally and learn to </a:t>
            </a:r>
            <a:r>
              <a:rPr lang="en-US" dirty="0" smtClean="0"/>
              <a:t>enjoy </a:t>
            </a:r>
            <a:r>
              <a:rPr lang="en-US" dirty="0"/>
              <a:t>the pleasure in giving.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9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3.gstatic.com/images?q=tbn:ANd9GcR1GMWDF9FvMKD6TkaGkuPgbJMIL7IADx_LJABsB36af9RSOtEYk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7051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4.bp.blogspot.com/_9Qcuj1qVI20/TQysCZQTDNI/AAAAAAAABWU/uPOKKl6_Df4/s1600/Love+Food+Hate+Was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66" y="108671"/>
            <a:ext cx="41529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0.gstatic.com/images?q=tbn:ANd9GcQw-xqoZaNNKlwuJLsqBf_aHeOuhEAzto7nx18z3mnYVY3z9Pz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4267200"/>
            <a:ext cx="3568989" cy="236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a Role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</a:t>
            </a:r>
            <a:r>
              <a:rPr lang="en-US" dirty="0"/>
              <a:t>the above, educate yourself on Hinduism, and </a:t>
            </a:r>
            <a:r>
              <a:rPr lang="en-US" dirty="0" smtClean="0"/>
              <a:t>resolve </a:t>
            </a:r>
            <a:r>
              <a:rPr lang="en-US" dirty="0"/>
              <a:t>to be socially active. </a:t>
            </a:r>
            <a:endParaRPr lang="en-US" dirty="0" smtClean="0"/>
          </a:p>
          <a:p>
            <a:r>
              <a:rPr lang="en-US" dirty="0" smtClean="0"/>
              <a:t>Try </a:t>
            </a:r>
            <a:r>
              <a:rPr lang="en-US" dirty="0"/>
              <a:t>to do everything to the best of your 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These </a:t>
            </a:r>
            <a:r>
              <a:rPr lang="en-US" dirty="0" smtClean="0"/>
              <a:t>will </a:t>
            </a:r>
            <a:r>
              <a:rPr lang="en-US" dirty="0"/>
              <a:t>make you a role model for others to emulate. To create such individuals is the </a:t>
            </a:r>
            <a:r>
              <a:rPr lang="en-US" dirty="0" smtClean="0"/>
              <a:t>goal </a:t>
            </a:r>
            <a:r>
              <a:rPr lang="en-US" dirty="0"/>
              <a:t>of an Ideal Hindu Home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7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Elephant" pitchFamily="18" charset="0"/>
              </a:rPr>
              <a:t>Review	</a:t>
            </a:r>
            <a:endParaRPr lang="en-US" dirty="0">
              <a:latin typeface="Elephan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latin typeface="Elephant" pitchFamily="18" charset="0"/>
              </a:rPr>
              <a:t>We will review topics from last week’s lessons on the physical features of Hinduism in our homes.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7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it important to have a clean home in Hinduism?</a:t>
            </a:r>
          </a:p>
          <a:p>
            <a:r>
              <a:rPr lang="en-US" dirty="0" smtClean="0"/>
              <a:t>Cleanliness is next to </a:t>
            </a:r>
          </a:p>
          <a:p>
            <a:r>
              <a:rPr lang="en-US" dirty="0" smtClean="0"/>
              <a:t>GODLINESS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77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Cont’d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we have a prayer room/puja room in our homes?</a:t>
            </a:r>
          </a:p>
          <a:p>
            <a:r>
              <a:rPr lang="en-US" dirty="0" smtClean="0"/>
              <a:t>Name some things that we might see in our puja  room?</a:t>
            </a:r>
          </a:p>
        </p:txBody>
      </p:sp>
    </p:spTree>
    <p:extLst>
      <p:ext uri="{BB962C8B-B14F-4D97-AF65-F5344CB8AC3E}">
        <p14:creationId xmlns:p14="http://schemas.microsoft.com/office/powerpoint/2010/main" val="20218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symbol is this?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0386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34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76425"/>
            <a:ext cx="15240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17526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s://encrypted-tbn0.gstatic.com/images?q=tbn:ANd9GcSy2ywioGGwUjME2jRFMaPVEXkxs7Z6jdmr-IUe3ShJ3L1VIMg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56709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8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Cont’d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</a:t>
            </a:r>
            <a:r>
              <a:rPr lang="en-US" dirty="0" err="1" smtClean="0"/>
              <a:t>hindu</a:t>
            </a:r>
            <a:r>
              <a:rPr lang="en-US" dirty="0" smtClean="0"/>
              <a:t> festival we celebrate?</a:t>
            </a:r>
          </a:p>
          <a:p>
            <a:r>
              <a:rPr lang="en-US" dirty="0" smtClean="0"/>
              <a:t>Name some of the different ways we celebrate these festivals in our homes?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Lesson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What does a Hindu Home Look Like?  						(Part 2)</a:t>
            </a:r>
          </a:p>
          <a:p>
            <a:pPr lvl="3"/>
            <a:r>
              <a:rPr lang="en-US" sz="2800" dirty="0" err="1" smtClean="0"/>
              <a:t>Behaviorial</a:t>
            </a:r>
            <a:r>
              <a:rPr lang="en-US" sz="2800" dirty="0" smtClean="0"/>
              <a:t> Characteristics</a:t>
            </a:r>
          </a:p>
          <a:p>
            <a:pPr lvl="5"/>
            <a:r>
              <a:rPr lang="en-US" sz="2800" dirty="0" smtClean="0"/>
              <a:t>Things we do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908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Respect for parents and </a:t>
            </a:r>
            <a:r>
              <a:rPr lang="en-US" dirty="0" smtClean="0"/>
              <a:t>elders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/>
              <a:t>respect to your parents and elders in </a:t>
            </a:r>
            <a:r>
              <a:rPr lang="en-US" dirty="0" smtClean="0"/>
              <a:t>deed </a:t>
            </a:r>
            <a:r>
              <a:rPr lang="en-US" dirty="0"/>
              <a:t>and in words. If you have to disagree with them, do so in a way that is not </a:t>
            </a:r>
            <a:r>
              <a:rPr lang="en-US" dirty="0" smtClean="0"/>
              <a:t>hurtful </a:t>
            </a:r>
            <a:r>
              <a:rPr lang="en-US" dirty="0"/>
              <a:t>or offensive. </a:t>
            </a:r>
            <a:endParaRPr lang="en-US" dirty="0" smtClean="0"/>
          </a:p>
          <a:p>
            <a:r>
              <a:rPr lang="en-US" dirty="0" smtClean="0"/>
              <a:t>Remind </a:t>
            </a:r>
            <a:r>
              <a:rPr lang="en-US" dirty="0"/>
              <a:t>yourself that your parent will never intentionally </a:t>
            </a:r>
            <a:r>
              <a:rPr lang="en-US" dirty="0" smtClean="0"/>
              <a:t>do </a:t>
            </a:r>
            <a:r>
              <a:rPr lang="en-US" dirty="0"/>
              <a:t>or ask you do anything that would be detrimental to you. </a:t>
            </a:r>
            <a:endParaRPr lang="en-US" dirty="0" smtClean="0"/>
          </a:p>
          <a:p>
            <a:r>
              <a:rPr lang="en-US" dirty="0" smtClean="0"/>
              <a:t>Also </a:t>
            </a:r>
            <a:r>
              <a:rPr lang="en-US" dirty="0"/>
              <a:t>be </a:t>
            </a:r>
            <a:r>
              <a:rPr lang="en-US" dirty="0" smtClean="0"/>
              <a:t>reverential to </a:t>
            </a:r>
            <a:r>
              <a:rPr lang="en-US" dirty="0"/>
              <a:t>your forefathers.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5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37</TotalTime>
  <Words>466</Words>
  <Application>Microsoft Office PowerPoint</Application>
  <PresentationFormat>On-screen Show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Spring</vt:lpstr>
      <vt:lpstr>Bal Gokulam</vt:lpstr>
      <vt:lpstr>Review </vt:lpstr>
      <vt:lpstr>Question 1</vt:lpstr>
      <vt:lpstr>Review Cont’d </vt:lpstr>
      <vt:lpstr>Review Cont’d</vt:lpstr>
      <vt:lpstr>   </vt:lpstr>
      <vt:lpstr>Review Cont’d </vt:lpstr>
      <vt:lpstr>Today’s Lesson </vt:lpstr>
      <vt:lpstr>Respect for parents and elders </vt:lpstr>
      <vt:lpstr>PowerPoint Presentation</vt:lpstr>
      <vt:lpstr>Doing things together </vt:lpstr>
      <vt:lpstr>PowerPoint Presentation</vt:lpstr>
      <vt:lpstr>Getting up early</vt:lpstr>
      <vt:lpstr>PowerPoint Presentation</vt:lpstr>
      <vt:lpstr>AvoidingWaste</vt:lpstr>
      <vt:lpstr>PowerPoint Presentation</vt:lpstr>
      <vt:lpstr>Being a Role Model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 Gokulam</dc:title>
  <dc:creator>Esha</dc:creator>
  <cp:lastModifiedBy>Esha</cp:lastModifiedBy>
  <cp:revision>8</cp:revision>
  <dcterms:created xsi:type="dcterms:W3CDTF">2013-06-02T01:07:16Z</dcterms:created>
  <dcterms:modified xsi:type="dcterms:W3CDTF">2013-06-02T01:45:15Z</dcterms:modified>
</cp:coreProperties>
</file>