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sldIdLst>
    <p:sldId id="256" r:id="rId2"/>
    <p:sldId id="257" r:id="rId3"/>
    <p:sldId id="262" r:id="rId4"/>
    <p:sldId id="265" r:id="rId5"/>
    <p:sldId id="271" r:id="rId6"/>
    <p:sldId id="266" r:id="rId7"/>
    <p:sldId id="267" r:id="rId8"/>
    <p:sldId id="268" r:id="rId9"/>
    <p:sldId id="259" r:id="rId10"/>
    <p:sldId id="263" r:id="rId11"/>
    <p:sldId id="258" r:id="rId12"/>
    <p:sldId id="261" r:id="rId13"/>
    <p:sldId id="260" r:id="rId14"/>
    <p:sldId id="273" r:id="rId15"/>
    <p:sldId id="274" r:id="rId16"/>
    <p:sldId id="272" r:id="rId17"/>
    <p:sldId id="270"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0000"/>
    <a:srgbClr val="CC6600"/>
    <a:srgbClr val="FFFFFF"/>
    <a:srgbClr val="6600FF"/>
    <a:srgbClr val="CC00CC"/>
    <a:srgbClr val="66FF99"/>
    <a:srgbClr val="990033"/>
    <a:srgbClr val="FF33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6082E-3C44-4434-821C-8F6C5713773E}" type="datetimeFigureOut">
              <a:rPr lang="en-US" smtClean="0"/>
              <a:pPr/>
              <a:t>7/4/2014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26734-A3D8-40B8-988D-9B6A061BEC9E}" type="slidenum">
              <a:rPr lang="en-US" smtClean="0"/>
              <a:pPr/>
              <a:t>‹#›</a:t>
            </a:fld>
            <a:endParaRPr lang="en-US"/>
          </a:p>
        </p:txBody>
      </p:sp>
    </p:spTree>
    <p:extLst>
      <p:ext uri="{BB962C8B-B14F-4D97-AF65-F5344CB8AC3E}">
        <p14:creationId xmlns:p14="http://schemas.microsoft.com/office/powerpoint/2010/main" val="15911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1</a:t>
            </a:fld>
            <a:endParaRPr lang="en-US"/>
          </a:p>
        </p:txBody>
      </p:sp>
    </p:spTree>
    <p:extLst>
      <p:ext uri="{BB962C8B-B14F-4D97-AF65-F5344CB8AC3E}">
        <p14:creationId xmlns:p14="http://schemas.microsoft.com/office/powerpoint/2010/main" val="290068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3</a:t>
            </a:fld>
            <a:endParaRPr lang="en-US"/>
          </a:p>
        </p:txBody>
      </p:sp>
    </p:spTree>
    <p:extLst>
      <p:ext uri="{BB962C8B-B14F-4D97-AF65-F5344CB8AC3E}">
        <p14:creationId xmlns:p14="http://schemas.microsoft.com/office/powerpoint/2010/main" val="284040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8</a:t>
            </a:fld>
            <a:endParaRPr lang="en-US"/>
          </a:p>
        </p:txBody>
      </p:sp>
    </p:spTree>
    <p:extLst>
      <p:ext uri="{BB962C8B-B14F-4D97-AF65-F5344CB8AC3E}">
        <p14:creationId xmlns:p14="http://schemas.microsoft.com/office/powerpoint/2010/main" val="245573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6734-A3D8-40B8-988D-9B6A061BEC9E}" type="slidenum">
              <a:rPr lang="en-US" smtClean="0"/>
              <a:pPr/>
              <a:t>16</a:t>
            </a:fld>
            <a:endParaRPr lang="en-US"/>
          </a:p>
        </p:txBody>
      </p:sp>
    </p:spTree>
    <p:extLst>
      <p:ext uri="{BB962C8B-B14F-4D97-AF65-F5344CB8AC3E}">
        <p14:creationId xmlns:p14="http://schemas.microsoft.com/office/powerpoint/2010/main" val="341325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A2254B-1489-456E-9FBA-D91C10A6F92B}"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787400"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2254B-1489-456E-9FBA-D91C10A6F92B}"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2254B-1489-456E-9FBA-D91C10A6F92B}"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A2254B-1489-456E-9FBA-D91C10A6F92B}"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2254B-1489-456E-9FBA-D91C10A6F92B}"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A2254B-1489-456E-9FBA-D91C10A6F92B}"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2254B-1489-456E-9FBA-D91C10A6F92B}" type="datetimeFigureOut">
              <a:rPr lang="en-US" smtClean="0"/>
              <a:pPr/>
              <a:t>7/4/2014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2254B-1489-456E-9FBA-D91C10A6F92B}" type="datetimeFigureOut">
              <a:rPr lang="en-US" smtClean="0"/>
              <a:pPr/>
              <a:t>7/4/2014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2254B-1489-456E-9FBA-D91C10A6F92B}" type="datetimeFigureOut">
              <a:rPr lang="en-US" smtClean="0"/>
              <a:pPr/>
              <a:t>7/4/2014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2254B-1489-456E-9FBA-D91C10A6F92B}"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2254B-1489-456E-9FBA-D91C10A6F92B}" type="datetimeFigureOut">
              <a:rPr lang="en-US" smtClean="0"/>
              <a:pPr/>
              <a:t>7/4/2014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44DF-55A2-43CB-BF3A-73DEE32C3F93}"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EA2254B-1489-456E-9FBA-D91C10A6F92B}" type="datetimeFigureOut">
              <a:rPr lang="en-US" smtClean="0"/>
              <a:pPr/>
              <a:t>7/4/2014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49344DF-55A2-43CB-BF3A-73DEE32C3F93}"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65"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400" y="0"/>
            <a:ext cx="787400" cy="787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8.jpg"/><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a:t>
            </a:r>
            <a:endParaRPr lang="en-US" dirty="0"/>
          </a:p>
        </p:txBody>
      </p:sp>
      <p:sp>
        <p:nvSpPr>
          <p:cNvPr id="6" name="Subtitle 5"/>
          <p:cNvSpPr>
            <a:spLocks noGrp="1"/>
          </p:cNvSpPr>
          <p:nvPr>
            <p:ph type="subTitle" idx="1"/>
          </p:nvPr>
        </p:nvSpPr>
        <p:spPr/>
        <p:txBody>
          <a:bodyPr/>
          <a:lstStyle/>
          <a:p>
            <a:endParaRPr lang="en-US"/>
          </a:p>
        </p:txBody>
      </p:sp>
      <p:pic>
        <p:nvPicPr>
          <p:cNvPr id="7" name="Picture 6"/>
          <p:cNvPicPr>
            <a:picLocks noChangeAspect="1"/>
          </p:cNvPicPr>
          <p:nvPr/>
        </p:nvPicPr>
        <p:blipFill>
          <a:blip r:embed="rId3"/>
          <a:stretch>
            <a:fillRect/>
          </a:stretch>
        </p:blipFill>
        <p:spPr>
          <a:xfrm>
            <a:off x="-38415" y="0"/>
            <a:ext cx="9174480" cy="6880860"/>
          </a:xfrm>
          <a:prstGeom prst="rect">
            <a:avLst/>
          </a:prstGeom>
        </p:spPr>
      </p:pic>
      <p:pic>
        <p:nvPicPr>
          <p:cNvPr id="1028" name="Picture 4" descr="http://vedanta-pitt.org/sites/default/files/sri-sarada-devi-wallpap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722" y="2971800"/>
            <a:ext cx="2221874"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0"/>
            <a:ext cx="2278065" cy="3558182"/>
          </a:xfrm>
          <a:prstGeom prst="rect">
            <a:avLst/>
          </a:prstGeom>
        </p:spPr>
      </p:pic>
      <p:sp>
        <p:nvSpPr>
          <p:cNvPr id="3" name="AutoShape 2" descr="data:image/jpeg;base64,/9j/4AAQSkZJRgABAQAAAQABAAD/2wCEAAkGBwgHBgkIBwgKCgkLDRYPDQwMDRsUFRAWIB0iIiAdHx8kKDQsJCYxJx8fLT0tMTU3Ojo6Iys/RD84QzQ5OjcBCgoKDQwNGg8PGjclHyU3Nzc3Nzc3Nzc3Nzc3Nzc3Nzc3Nzc3Nzc3Nzc3Nzc3Nzc3Nzc3Nzc3Nzc3Nzc3Nzc3N//AABEIAHcAUAMBIgACEQEDEQH/xAAcAAACAgMBAQAAAAAAAAAAAAAFBgQHAAIDAQj/xAA4EAACAQIEBAQEBAUFAQEAAAABAgMEEQAFEiETMUFRBiJhcTKBkaEUI8HwB0JScrEkYtHh8YIz/8QAGQEAAwEBAQAAAAAAAAAAAAAAAgMEBQEA/8QAIxEAAQQCAQUBAQEAAAAAAAAAAQACAxESITEEEyJBUTJhcf/aAAwDAQACEQMRAD8ArOOEkBxuMGoaagkKa2lIvqlCgAkHkB258/ttvvl+W64DOjMoUCy6d2PYYL5fk5m/1HD4bggaDyP7tjNlmF8rToNCFZS34SpL00ZEpBVWYA6QRY29bEjDFlGSs8gaZQw02XXcgdsE6fKYogJWAW52U82PYfv9cRs2zCU0kgpL2GwWnazMBzuef6evO0j85D46XQ4+ltHHQ0te1JVUYil06lGoFZAeRXe9u9r22vg7PHS8JRKYniZrGMIBbn8NuW59e+B0WWQV3+qp4hGhRAyRvoWQXBXXbrYkd/MeRF8EYsuV4ESWLSWWz3vYG/W3qenP0tgTHVbSsvqFUWW0mYVLtSUz8JGKNNKNCEg8lHNjz7Y41+X8Godo1URXJVXVWC39wd/XHfMXkyKjaBUeSSSo1CRLa1vy8xNrFR123scEqaoXNStKw11BUM5C6bCw8xXtcgbX/TAPikDh29prXmsjwkevKSluHHLE3QJJYHuf+sc6XI8yr2cUUtU4QFtYZgpA3PXY+mG6ty6jpqjgySrJKUL6VBvYW7gdxgTWTyI5WAcFf5HHS1j/AI/zhnekjOHB/qZQeLCHZfRyrVU1OZlkSI6JCp/luSQvfrbDTTJICTVIVjjUFRY7AjYD972wAyGCjNpYqhzKIhcOlrE7Ec97X2wfquJDl6pE2qVmJU9tIuNyCMdd5SUUpwteIhzepsJtKo2lxYEWO2m1rHkLD3uNhhhqMlpafKp5ZVUs/wAKsdXFkPwl/wCre3/mAvh2QT1C69JZC99PK40ge/ltv6nDhmiUcuRVArpHjgVCxdPiUjlb1vy9cdMmMgjCRI43/EhUdSuTmSOqrV/Bsmp6iU7qTfzE8jf/AD0vjSLxBEsyipjqsvV2JppqiLTHMRuF9CQQbMAT26YgmnimqMvjaUcBpAfxaPxGJtdW7ABiPXcdsd/FFMXySoVc2qJ3gh1aCg1TSgnSSb3DCy26i3e+LoOna9hLuUt0hDtBEMrSorq+nqKyqSKnuUaFNioOwHbY2PYcvYl4kyOXL6Of8ETTxTaGeWN2Gy3NrD4Qdtx23GF7IY4o5qKKtkqVjZ0EpQkiRiQD5d9rnci1h23vaWZSxyU3ldCh5dQcTmXtMLkZPkAEiZjQBafKMwQtVOYyZnLEs4YKCb8rgAe5XHCvgipIHcfmqwBC22PY4OmkjmyybLYroY/zKcJzFm1AD/6Fh74G1EkUuTGeeMkrvoufKCbW9bEdumE9TUobKz4qInH8n0lLKZac6OHGfYYZ5aNK+gMRYxXU+e9tNxY3wrZNTFX1XCIGsGPUYbYamHhGJWLFhpJwMxOWQXiVJy6nVZ+OqadCcMAWsBe/16fLEbPM4DySUaHjuosIla9ntqANuu67H/jG+XyMl4WCRrGNo9gXO+49Db/zATL8qkp4nrq5WbNavU0rfG2pgpCD+WwIUfLtyKGIySGWQ69JD3i6HK4eHsikkoa2szlkyzLoiwMTDSIySLgKBvfSAAPliXQyeHs+zBIMtzWoFUjlkFVxFWQ20+U9yLAXNz9cFK4StT+HUoY4xd5pOAzgLqCgL6bXb748zo10+UVamHL42/CNxpIHs6MNWmx9LC3Y8sad1r6ga3IWClIrnPh3PcwnqIDURRBHqJmJAVQNK+m255X54dshzWKtpKqNZI2kjls8SMDw/S3TcN8741z9Uq6ymWuplqI5qVBUvw10FiLWN97EnkN+XphV8H5PPkPimvgpoppcvqaVXWZl+FwdlLG1z8Q+Y98SdVF3Izj+qXGuxq+E21UpgUzpIIQpF5GbToNxYfMX6HEKkPEpamlmmaWZuIrsRcO6i+2w2uCeQ543qlevjeNJNJibSRayklhz36b+vqOWIeUqJKWSqXiqbG3F53YBdvSw2xJG3DpwDyrGuBsoPUQvFSQyDVxLjii9xcgna3Y7fPE6gMgRWCEsdtr4j0UISjijY8S0ZDDpcHVb15qMS4rqdQkKalsQN7D0ucOlLKomgltvakTcWpqEp6fVHOvmWqOwG41ADmbi/ptfpiFmlfETHQ5WHqqyRwZSF1lRzuRyHLa+18C/Fhr6PKKuU1GmRArpMg0KwZ99A9uh5YO+B0Sh8J084FnljE0jncszC9yfp9MWQuEUVDhTGPN61z5a1/BBdaZ6OtopONAy2uo5MNu4PbthM8O/jfEmZUeXQyzgWP4iUvu0VxrLC5LHp2ufXFp5pLTwUJNReWKTyCNQWaQnkoA533wP8CzZLllXV5ZTZbUZbXMDUSpVqNUqA21Agm6i+w9yBe9qInWNhDIC3gqF4szCqy+vNRJlytSJw3EqEH8r3tcAWB3I7jliZNHJUwU5yqoialkKGZFYAohNiV7WwxRyw1ck0MyKwdCXRt9jtY/IYpTwzW12VZ7mOV09Q34SnMyshudkawt87YESeDsQhfESW2rKzOrhoqFoEQOZgF0Jz0nbbcb6dZ59RiKqiKgERumpzYk3JA2vfsT/AIxBTO56hBwcpjqHiBZpJF4ghQ2DNb0sSOh35WxJqqylkooRS8PhLGEThghQBtYAk8sZPUMMfTt3yr4h5UolG6GFaiKaHQJBaOOXUYVI07/RTf0x2anmiZmjRigNxt++WAPh1JYK1qadBeaFgvI7jcEH5HBbN5Gihpqxd2I4bP8A0kdvnq+uPSR2MQh4coPi2Zj4aroW3GhX03NrhlN/fBlrU/gmmjR9BMMUYPYkKo++B1bDJm+VSMtHVaZYmRnjpiUJItcW/Qc8H6fLRXZbTUFaWilp3iM0ItqupBIve3MYf0tiMA/UJ0SUMoK+XMs4yuBahYUpomnk4g+LzBLDb+4XHK/PDpQ5XJPmUFTV1IqJYEl4T8IKyI1hpNh3Km3piovHOZtReNaenoIbRUNOlOUZb8TUdbX5H+b32xdHg+nnWiaaoWJHlICpECFVFHr/ALifpjQDacKSHuBYSl6jZ6bxdmNLKCNMEbKeljr/AFB+mK+yrLVm8ZeJGeyor2BMYcanYNuD02PY4unOKKDjGskjGpFJLf7e379e+Kcyyrdps0qowVaqrGZf7F8qn7HE/Ul0TXFqJh7gFo9RRpktZ+JnX8pwqysFaQrv5NNrEqxv5juCACO8WpkXL6YS1i6jOjvCI4wEDEm1xfpcd8FcrkM8FRTVLroK2PmuVv2H3+XqcD62E1+XPTTaLwHVdd9JBGofdv3bELniVoyVTNf6hVPXQwxU1XMACkym4FrKTZh8xg9UUj1VLmWXH49zE3QkWsPsv3wjU2YRtAIZoUkQ9xuPY8xh1hqomekqWa4aLTKzkg9mJtz64cYywoCckYy7PENDBMUeGGVfyy6FQbG1h7csF4amCcirVVsq/FbmO2FaXOp8pmjoEEc8dTOxMFS4A8xs6rt/VvY3+IYK5tIKHJakQBUWCneVuyqoJ/4HucE1oFNb7QXYsqrcgkfOP4mR1E/53FrJHbqCq6rD2sq29sfRtGjKgBQr6sLbdrfc++KA/grTRy+L4y6CRkpJWXUbWN1F/oxv6HH0FAVVQqk+m3MY0lnvO6W1VGskZUmzWuPS2E3M8lo6qplmk/01QT/+1O5Rj2J3sT623w4k6qjnsFscIvi6tjp81WN6h4o5Iw5WOEu3Nh3A3sOuE9S3Jqd0/wCqKU8toJKPxXT00kgliOsiS1tS2IN/ngktmXOQxGgRynynceZ9z9MeUOls0lzcBjTQQCOMN8bNe7X6X+ED+70OIFbUtTeHauWUrqmbgqwN9fLVv16/LGeBwFcPdJEpBsGY7DDBkWaGSCemlkHEV9cZblvsdvQ2PzOFstpQKvbGUs4p6uKWW5jDDWBzZeo+l8XOZkCpw/EqzMqyGvz+ekrERIYophJHJNYNYbHyjfcbdASqm+HDPMtqJMulo3ETU9TGYppimqyf23v8+mJeV5lRGGGmkeKNyoMSubKwPIo3+Lb4JvI0d92B5i/P6dfcffBCIUPqSZjfGlWP8OvAdbkWetXVk0ZMUZWAxm4kva7d+h29cWbPURxIHd+DqsA2nUrE9j+nPAWo40Mwngp+PF5tHBezIT+xzxlI9ZUTXmilhQ7NJMU59SAOeCt/xcLGu3ekapKykMTFZmlubtIEJBPLny9AMI/8VPDD5tBDmFIkglg8sr8Mn8rcny9wd/mb9MN9MKSiZwjHU7cSQubm9uv6DuScc6/NJ0AFJCjtyu58rcuXpvz+xwWyPJCDR8VWFLNDBSQ5dRnZbEWXUCL9xsd7n1J7A4B+Kq0Szx0MLDg0wsQvw6+tvbl9cFfFkcmV1khoY2SOpUyRO9lWBP5lueoYmwHIEYT2Mb6l435qX8hjIvbnY/8AWJO2QbVwc2tKY1OjAWAB7gY60tDTSS3qj5F3I3uxxmMw5xIGlN7Rt6h5KVKVMzkSmjvogMSsqjsLi4Hpju2Z1ejTHnNRGOZEYK4zGYSHO+pgdrhbpnuaKUZc8m1Kb3MCnV7+Xf54Ix+NcyjUhzQyH+pqdwfcgMB9sZjMGHu+rxArhcX8U5lUn8+uQoPhjRGRR8t7/O+OFZnNTWSQyVNY0nBvpVE0Dfne1r9sZjMcyJ1a8KrhD81rIqkQkJLwwx1RLKTYEWa2rbqCPbAt2iKlKe6qoskbRi46FidRttfl3374zGYa1opcX//Z"/>
          <p:cNvSpPr>
            <a:spLocks noChangeAspect="1" noChangeArrowheads="1"/>
          </p:cNvSpPr>
          <p:nvPr/>
        </p:nvSpPr>
        <p:spPr bwMode="auto">
          <a:xfrm>
            <a:off x="-1600200" y="645614"/>
            <a:ext cx="7620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vivekananda.net/Images/sv%20disciples/nivedita/SISTER-NIVEDIT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82947"/>
            <a:ext cx="2088207" cy="3676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3302" y="3006090"/>
            <a:ext cx="2126772" cy="3823808"/>
          </a:xfrm>
          <a:prstGeom prst="rect">
            <a:avLst/>
          </a:prstGeom>
        </p:spPr>
      </p:pic>
      <p:sp>
        <p:nvSpPr>
          <p:cNvPr id="8" name="TextBox 7"/>
          <p:cNvSpPr txBox="1"/>
          <p:nvPr/>
        </p:nvSpPr>
        <p:spPr>
          <a:xfrm>
            <a:off x="2473648" y="2999188"/>
            <a:ext cx="3200400" cy="646331"/>
          </a:xfrm>
          <a:prstGeom prst="rect">
            <a:avLst/>
          </a:prstGeom>
          <a:noFill/>
        </p:spPr>
        <p:txBody>
          <a:bodyPr wrap="square" rtlCol="0">
            <a:spAutoFit/>
          </a:bodyPr>
          <a:lstStyle/>
          <a:p>
            <a:pPr algn="ctr"/>
            <a:r>
              <a:rPr lang="en-US" sz="3600" b="1" i="1" dirty="0" smtClean="0">
                <a:solidFill>
                  <a:srgbClr val="FF0000"/>
                </a:solidFill>
                <a:latin typeface="Blackadder ITC" panose="04020505051007020D02" pitchFamily="82" charset="0"/>
              </a:rPr>
              <a:t>The power of women </a:t>
            </a:r>
            <a:endParaRPr lang="en-US" sz="3600" b="1" i="1" dirty="0">
              <a:solidFill>
                <a:srgbClr val="FF0000"/>
              </a:solidFill>
              <a:latin typeface="Blackadder ITC" panose="04020505051007020D02" pitchFamily="82" charset="0"/>
            </a:endParaRPr>
          </a:p>
        </p:txBody>
      </p:sp>
    </p:spTree>
    <p:extLst>
      <p:ext uri="{BB962C8B-B14F-4D97-AF65-F5344CB8AC3E}">
        <p14:creationId xmlns:p14="http://schemas.microsoft.com/office/powerpoint/2010/main" val="268865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Holy Rivers of India</a:t>
            </a:r>
            <a:endParaRPr lang="en-US" dirty="0"/>
          </a:p>
        </p:txBody>
      </p:sp>
      <p:sp>
        <p:nvSpPr>
          <p:cNvPr id="4" name="TextBox 3"/>
          <p:cNvSpPr txBox="1"/>
          <p:nvPr/>
        </p:nvSpPr>
        <p:spPr>
          <a:xfrm>
            <a:off x="762000" y="1828800"/>
            <a:ext cx="7467600" cy="2585323"/>
          </a:xfrm>
          <a:prstGeom prst="rect">
            <a:avLst/>
          </a:prstGeom>
          <a:noFill/>
        </p:spPr>
        <p:txBody>
          <a:bodyPr wrap="square" rtlCol="0">
            <a:spAutoFit/>
          </a:bodyPr>
          <a:lstStyle/>
          <a:p>
            <a:r>
              <a:rPr lang="en-US" dirty="0" smtClean="0"/>
              <a:t>Most of the Holy rivers of India are also named after female powers. These are their names:</a:t>
            </a:r>
          </a:p>
          <a:p>
            <a:pPr marL="342900" indent="-342900">
              <a:buAutoNum type="arabicPeriod"/>
            </a:pPr>
            <a:r>
              <a:rPr lang="en-US" dirty="0" smtClean="0"/>
              <a:t>Ganga</a:t>
            </a:r>
          </a:p>
          <a:p>
            <a:pPr marL="342900" indent="-342900">
              <a:buAutoNum type="arabicPeriod"/>
            </a:pPr>
            <a:r>
              <a:rPr lang="en-US" dirty="0" smtClean="0"/>
              <a:t>Yamuna </a:t>
            </a:r>
          </a:p>
          <a:p>
            <a:pPr marL="342900" indent="-342900">
              <a:buAutoNum type="arabicPeriod"/>
            </a:pPr>
            <a:r>
              <a:rPr lang="en-US" dirty="0" err="1" smtClean="0"/>
              <a:t>Kaveri</a:t>
            </a:r>
            <a:endParaRPr lang="en-US" dirty="0" smtClean="0"/>
          </a:p>
          <a:p>
            <a:pPr marL="342900" indent="-342900">
              <a:buAutoNum type="arabicPeriod"/>
            </a:pPr>
            <a:r>
              <a:rPr lang="en-US" dirty="0" err="1" smtClean="0"/>
              <a:t>Saraswathi</a:t>
            </a:r>
            <a:endParaRPr lang="en-US" dirty="0" smtClean="0"/>
          </a:p>
          <a:p>
            <a:pPr marL="342900" indent="-342900">
              <a:buAutoNum type="arabicPeriod"/>
            </a:pPr>
            <a:r>
              <a:rPr lang="en-US" dirty="0" smtClean="0"/>
              <a:t>Godavari</a:t>
            </a:r>
          </a:p>
          <a:p>
            <a:pPr marL="342900" indent="-342900">
              <a:buAutoNum type="arabicPeriod"/>
            </a:pPr>
            <a:r>
              <a:rPr lang="en-US" dirty="0" smtClean="0"/>
              <a:t>Narmada</a:t>
            </a:r>
          </a:p>
          <a:p>
            <a:pPr marL="342900" indent="-342900">
              <a:buAutoNum type="arabicPeriod"/>
            </a:pPr>
            <a:r>
              <a:rPr lang="en-US" dirty="0" err="1" smtClean="0"/>
              <a:t>Sindhu</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463414"/>
            <a:ext cx="2824272" cy="18726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505" y="4487226"/>
            <a:ext cx="2814039" cy="1872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4495800"/>
            <a:ext cx="2800350" cy="1855469"/>
          </a:xfrm>
          <a:prstGeom prst="rect">
            <a:avLst/>
          </a:prstGeom>
        </p:spPr>
      </p:pic>
      <p:sp>
        <p:nvSpPr>
          <p:cNvPr id="8" name="TextBox 7"/>
          <p:cNvSpPr txBox="1"/>
          <p:nvPr/>
        </p:nvSpPr>
        <p:spPr>
          <a:xfrm>
            <a:off x="625614" y="6453662"/>
            <a:ext cx="2514601" cy="369332"/>
          </a:xfrm>
          <a:prstGeom prst="rect">
            <a:avLst/>
          </a:prstGeom>
          <a:noFill/>
        </p:spPr>
        <p:txBody>
          <a:bodyPr wrap="square" rtlCol="0">
            <a:spAutoFit/>
          </a:bodyPr>
          <a:lstStyle/>
          <a:p>
            <a:r>
              <a:rPr lang="en-US" dirty="0" smtClean="0"/>
              <a:t>Yamuna river</a:t>
            </a:r>
            <a:endParaRPr lang="en-US" dirty="0"/>
          </a:p>
        </p:txBody>
      </p:sp>
      <p:sp>
        <p:nvSpPr>
          <p:cNvPr id="9" name="TextBox 8"/>
          <p:cNvSpPr txBox="1"/>
          <p:nvPr/>
        </p:nvSpPr>
        <p:spPr>
          <a:xfrm>
            <a:off x="3517406" y="6453662"/>
            <a:ext cx="2635744" cy="369332"/>
          </a:xfrm>
          <a:prstGeom prst="rect">
            <a:avLst/>
          </a:prstGeom>
          <a:noFill/>
        </p:spPr>
        <p:txBody>
          <a:bodyPr wrap="square" rtlCol="0">
            <a:spAutoFit/>
          </a:bodyPr>
          <a:lstStyle/>
          <a:p>
            <a:r>
              <a:rPr lang="en-US" dirty="0" err="1" smtClean="0"/>
              <a:t>Kaveri</a:t>
            </a:r>
            <a:r>
              <a:rPr lang="en-US" dirty="0" smtClean="0"/>
              <a:t> river</a:t>
            </a:r>
            <a:endParaRPr lang="en-US" dirty="0"/>
          </a:p>
        </p:txBody>
      </p:sp>
      <p:sp>
        <p:nvSpPr>
          <p:cNvPr id="10" name="TextBox 9"/>
          <p:cNvSpPr txBox="1"/>
          <p:nvPr/>
        </p:nvSpPr>
        <p:spPr>
          <a:xfrm>
            <a:off x="6679135" y="6392700"/>
            <a:ext cx="2438400" cy="369332"/>
          </a:xfrm>
          <a:prstGeom prst="rect">
            <a:avLst/>
          </a:prstGeom>
          <a:noFill/>
        </p:spPr>
        <p:txBody>
          <a:bodyPr wrap="square" rtlCol="0">
            <a:spAutoFit/>
          </a:bodyPr>
          <a:lstStyle/>
          <a:p>
            <a:r>
              <a:rPr lang="en-US" dirty="0" smtClean="0"/>
              <a:t>Ganga river</a:t>
            </a:r>
            <a:endParaRPr lang="en-US" dirty="0"/>
          </a:p>
        </p:txBody>
      </p:sp>
    </p:spTree>
    <p:extLst>
      <p:ext uri="{BB962C8B-B14F-4D97-AF65-F5344CB8AC3E}">
        <p14:creationId xmlns:p14="http://schemas.microsoft.com/office/powerpoint/2010/main" val="4166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Great women of India</a:t>
            </a:r>
            <a:br>
              <a:rPr lang="en-US" dirty="0"/>
            </a:br>
            <a:endParaRPr lang="en-US" dirty="0"/>
          </a:p>
        </p:txBody>
      </p:sp>
      <p:sp>
        <p:nvSpPr>
          <p:cNvPr id="10" name="Content Placeholder 2"/>
          <p:cNvSpPr>
            <a:spLocks noGrp="1"/>
          </p:cNvSpPr>
          <p:nvPr>
            <p:ph idx="1"/>
          </p:nvPr>
        </p:nvSpPr>
        <p:spPr>
          <a:xfrm>
            <a:off x="11430" y="675724"/>
            <a:ext cx="8763000" cy="3972476"/>
          </a:xfrm>
        </p:spPr>
        <p:txBody>
          <a:bodyPr>
            <a:normAutofit fontScale="85000" lnSpcReduction="10000"/>
          </a:bodyPr>
          <a:lstStyle/>
          <a:p>
            <a:pPr marL="0" indent="0">
              <a:buNone/>
            </a:pPr>
            <a:endParaRPr lang="en-US" dirty="0" smtClean="0"/>
          </a:p>
          <a:p>
            <a:pPr marL="0" indent="0">
              <a:buNone/>
            </a:pPr>
            <a:endParaRPr lang="en-US" dirty="0"/>
          </a:p>
          <a:p>
            <a:pPr marL="0" indent="0">
              <a:buNone/>
            </a:pPr>
            <a:r>
              <a:rPr lang="en-US" dirty="0" smtClean="0"/>
              <a:t>There are many great women in India who showed their power of </a:t>
            </a:r>
            <a:r>
              <a:rPr lang="en-US" dirty="0" err="1" smtClean="0"/>
              <a:t>shakthi</a:t>
            </a:r>
            <a:r>
              <a:rPr lang="en-US" dirty="0" smtClean="0"/>
              <a:t>. Some of these women are:</a:t>
            </a:r>
          </a:p>
          <a:p>
            <a:pPr>
              <a:buFont typeface="Wingdings 2" charset="2"/>
              <a:buAutoNum type="arabicPeriod"/>
            </a:pPr>
            <a:r>
              <a:rPr lang="en-US" dirty="0" err="1" smtClean="0"/>
              <a:t>Gargi</a:t>
            </a:r>
            <a:r>
              <a:rPr lang="en-US" dirty="0" smtClean="0"/>
              <a:t>: </a:t>
            </a:r>
            <a:r>
              <a:rPr lang="en-US" dirty="0"/>
              <a:t>is a an honored philosopher in ancient </a:t>
            </a:r>
            <a:r>
              <a:rPr lang="en-US" dirty="0" err="1"/>
              <a:t>Sanskirt</a:t>
            </a:r>
            <a:r>
              <a:rPr lang="en-US" dirty="0"/>
              <a:t> literature and the sacred teachings of the Upanishads. </a:t>
            </a:r>
            <a:r>
              <a:rPr lang="en-US" dirty="0" err="1"/>
              <a:t>Gargi</a:t>
            </a:r>
            <a:r>
              <a:rPr lang="en-US" dirty="0"/>
              <a:t> has its origin her </a:t>
            </a:r>
            <a:r>
              <a:rPr lang="en-US" dirty="0" err="1"/>
              <a:t>gotra</a:t>
            </a:r>
            <a:r>
              <a:rPr lang="en-US" dirty="0"/>
              <a:t> or community name, her real name is mentioned. In Vedic literature, she is honored as one of the great natural philosophers. </a:t>
            </a:r>
            <a:r>
              <a:rPr lang="en-US" dirty="0" err="1"/>
              <a:t>Gargi</a:t>
            </a:r>
            <a:r>
              <a:rPr lang="en-US" dirty="0"/>
              <a:t> makes her grand debut in the </a:t>
            </a:r>
            <a:r>
              <a:rPr lang="en-US" dirty="0" err="1"/>
              <a:t>Brahmayajna</a:t>
            </a:r>
            <a:r>
              <a:rPr lang="en-US" dirty="0"/>
              <a:t> debate that was organized to discuss spiritual scriptures in King </a:t>
            </a:r>
            <a:r>
              <a:rPr lang="en-US" dirty="0" err="1"/>
              <a:t>Janaka’s</a:t>
            </a:r>
            <a:r>
              <a:rPr lang="en-US" dirty="0"/>
              <a:t> court. The learned from </a:t>
            </a:r>
            <a:r>
              <a:rPr lang="en-US" dirty="0" err="1"/>
              <a:t>Kuru</a:t>
            </a:r>
            <a:r>
              <a:rPr lang="en-US" dirty="0"/>
              <a:t> and </a:t>
            </a:r>
            <a:r>
              <a:rPr lang="en-US" dirty="0" err="1"/>
              <a:t>Panchala</a:t>
            </a:r>
            <a:r>
              <a:rPr lang="en-US" dirty="0"/>
              <a:t> attended the </a:t>
            </a:r>
            <a:r>
              <a:rPr lang="en-US" dirty="0" err="1"/>
              <a:t>debata</a:t>
            </a:r>
            <a:r>
              <a:rPr lang="en-US" dirty="0"/>
              <a:t>. </a:t>
            </a:r>
            <a:r>
              <a:rPr lang="en-US" dirty="0" err="1"/>
              <a:t>Janaka</a:t>
            </a:r>
            <a:r>
              <a:rPr lang="en-US" dirty="0"/>
              <a:t> wanted to know who was the best knower of Brahman in the world at the time.</a:t>
            </a:r>
          </a:p>
          <a:p>
            <a:pPr>
              <a:buAutoNum type="arabicPeriod"/>
            </a:pPr>
            <a:r>
              <a:rPr lang="en-US" dirty="0" err="1" smtClean="0"/>
              <a:t>Maitreyi</a:t>
            </a:r>
            <a:r>
              <a:rPr lang="en-US" dirty="0" smtClean="0"/>
              <a:t>:  </a:t>
            </a:r>
            <a:r>
              <a:rPr lang="en-US" dirty="0" err="1"/>
              <a:t>Maitreyi</a:t>
            </a:r>
            <a:r>
              <a:rPr lang="en-US" dirty="0"/>
              <a:t> was a Vedic philosopher from ancient India. She was the companion of famous sage and philosopher, </a:t>
            </a:r>
            <a:r>
              <a:rPr lang="en-US" dirty="0" err="1"/>
              <a:t>Yajnavalkya</a:t>
            </a:r>
            <a:r>
              <a:rPr lang="en-US" dirty="0"/>
              <a:t>. </a:t>
            </a:r>
            <a:r>
              <a:rPr lang="en-US" dirty="0" smtClean="0"/>
              <a:t> </a:t>
            </a:r>
            <a:r>
              <a:rPr lang="en-US" dirty="0" err="1" smtClean="0"/>
              <a:t>Maitreyi</a:t>
            </a:r>
            <a:r>
              <a:rPr lang="en-US" dirty="0" smtClean="0"/>
              <a:t> </a:t>
            </a:r>
            <a:r>
              <a:rPr lang="en-US" dirty="0"/>
              <a:t>was well-versed in Vedas and associated scriptures and was called </a:t>
            </a:r>
            <a:r>
              <a:rPr lang="en-US" dirty="0" err="1"/>
              <a:t>brahmavadini</a:t>
            </a:r>
            <a:r>
              <a:rPr lang="en-US" dirty="0"/>
              <a:t> or "an expounder of the Veda"  by people of her time. About ten hymns in Rig Veda are accredited to </a:t>
            </a:r>
            <a:r>
              <a:rPr lang="en-US" dirty="0" err="1"/>
              <a:t>Maitreyi</a:t>
            </a:r>
            <a:r>
              <a:rPr lang="en-US" dirty="0"/>
              <a:t>.</a:t>
            </a:r>
          </a:p>
          <a:p>
            <a:pPr marL="0" indent="0">
              <a:buNone/>
            </a:pPr>
            <a:endParaRPr lang="en-US" dirty="0" smtClean="0"/>
          </a:p>
          <a:p>
            <a:pPr marL="514350" indent="-514350">
              <a:buAutoNum type="arabicPeriod"/>
            </a:pP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438452"/>
            <a:ext cx="2133600" cy="2221865"/>
          </a:xfrm>
          <a:prstGeom prst="rect">
            <a:avLst/>
          </a:prstGeom>
        </p:spPr>
      </p:pic>
      <p:sp>
        <p:nvSpPr>
          <p:cNvPr id="7" name="TextBox 6"/>
          <p:cNvSpPr txBox="1"/>
          <p:nvPr/>
        </p:nvSpPr>
        <p:spPr>
          <a:xfrm>
            <a:off x="685800" y="6568440"/>
            <a:ext cx="2057400" cy="369332"/>
          </a:xfrm>
          <a:prstGeom prst="rect">
            <a:avLst/>
          </a:prstGeom>
          <a:noFill/>
        </p:spPr>
        <p:txBody>
          <a:bodyPr wrap="square" rtlCol="0">
            <a:spAutoFit/>
          </a:bodyPr>
          <a:lstStyle/>
          <a:p>
            <a:r>
              <a:rPr lang="en-US" dirty="0" err="1" smtClean="0"/>
              <a:t>Gargi</a:t>
            </a:r>
            <a:endParaRPr lang="en-US" dirty="0"/>
          </a:p>
        </p:txBody>
      </p:sp>
      <p:pic>
        <p:nvPicPr>
          <p:cNvPr id="2050" name="Picture 2" descr="http://www.sciencecaffe.com/sites/default/files/resize/styles/large/public/vedic%20women-300x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25146"/>
            <a:ext cx="2082187" cy="27279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75957" y="6465808"/>
            <a:ext cx="2057400" cy="369332"/>
          </a:xfrm>
          <a:prstGeom prst="rect">
            <a:avLst/>
          </a:prstGeom>
          <a:noFill/>
        </p:spPr>
        <p:txBody>
          <a:bodyPr wrap="square" rtlCol="0">
            <a:spAutoFit/>
          </a:bodyPr>
          <a:lstStyle/>
          <a:p>
            <a:r>
              <a:rPr lang="en-US" dirty="0" err="1" smtClean="0"/>
              <a:t>Bramavadinis</a:t>
            </a:r>
            <a:r>
              <a:rPr lang="en-US" dirty="0" smtClean="0"/>
              <a:t> </a:t>
            </a:r>
            <a:endParaRPr lang="en-US" dirty="0"/>
          </a:p>
        </p:txBody>
      </p:sp>
    </p:spTree>
    <p:extLst>
      <p:ext uri="{BB962C8B-B14F-4D97-AF65-F5344CB8AC3E}">
        <p14:creationId xmlns:p14="http://schemas.microsoft.com/office/powerpoint/2010/main" val="140203938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66800"/>
            <a:ext cx="8077200" cy="2862322"/>
          </a:xfrm>
          <a:prstGeom prst="rect">
            <a:avLst/>
          </a:prstGeom>
          <a:noFill/>
        </p:spPr>
        <p:txBody>
          <a:bodyPr wrap="square" rtlCol="0">
            <a:spAutoFit/>
          </a:bodyPr>
          <a:lstStyle/>
          <a:p>
            <a:r>
              <a:rPr lang="en-US" dirty="0" err="1" smtClean="0"/>
              <a:t>Savitri</a:t>
            </a:r>
            <a:r>
              <a:rPr lang="en-US" dirty="0" smtClean="0"/>
              <a:t> was the daughter of the king of </a:t>
            </a:r>
            <a:r>
              <a:rPr lang="en-US" dirty="0" err="1" smtClean="0"/>
              <a:t>Madra</a:t>
            </a:r>
            <a:r>
              <a:rPr lang="en-US" dirty="0" smtClean="0"/>
              <a:t> and the daughter-in-law of the </a:t>
            </a:r>
            <a:r>
              <a:rPr lang="en-US" dirty="0" err="1" smtClean="0"/>
              <a:t>exhiled</a:t>
            </a:r>
            <a:r>
              <a:rPr lang="en-US" dirty="0" smtClean="0"/>
              <a:t> and blind king of </a:t>
            </a:r>
            <a:r>
              <a:rPr lang="en-US" dirty="0" err="1" smtClean="0"/>
              <a:t>Shalva</a:t>
            </a:r>
            <a:r>
              <a:rPr lang="en-US" dirty="0" smtClean="0"/>
              <a:t>. Her husband was </a:t>
            </a:r>
            <a:r>
              <a:rPr lang="en-US" dirty="0" err="1" smtClean="0"/>
              <a:t>Satyavan</a:t>
            </a:r>
            <a:r>
              <a:rPr lang="en-US" dirty="0" smtClean="0"/>
              <a:t> and he had destined to die a year from when they were married. On the day of his death when Yama comes to collect </a:t>
            </a:r>
            <a:r>
              <a:rPr lang="en-US" dirty="0" err="1"/>
              <a:t>S</a:t>
            </a:r>
            <a:r>
              <a:rPr lang="en-US" dirty="0" err="1" smtClean="0"/>
              <a:t>atyavan’s</a:t>
            </a:r>
            <a:r>
              <a:rPr lang="en-US" dirty="0" smtClean="0"/>
              <a:t> body, </a:t>
            </a:r>
            <a:r>
              <a:rPr lang="en-US" dirty="0" err="1" smtClean="0"/>
              <a:t>Savitri</a:t>
            </a:r>
            <a:r>
              <a:rPr lang="en-US" dirty="0" smtClean="0"/>
              <a:t> tried to stop him but she does not succeed. So she followed Yama and praised him until he gave her three boons. First she asks for her father-in-law’s eyesight and kingdom to be restored. Then she </a:t>
            </a:r>
            <a:r>
              <a:rPr lang="en-US" dirty="0" err="1" smtClean="0"/>
              <a:t>askes</a:t>
            </a:r>
            <a:r>
              <a:rPr lang="en-US" dirty="0" smtClean="0"/>
              <a:t> children for herself. Yama, after being tricked brings </a:t>
            </a:r>
            <a:r>
              <a:rPr lang="en-US" dirty="0" err="1" smtClean="0"/>
              <a:t>Satyavan</a:t>
            </a:r>
            <a:r>
              <a:rPr lang="en-US" dirty="0" smtClean="0"/>
              <a:t> back to life. She was another very smart and witty woman.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4038600"/>
            <a:ext cx="2895600" cy="2667000"/>
          </a:xfrm>
          <a:prstGeom prst="rect">
            <a:avLst/>
          </a:prstGeom>
        </p:spPr>
      </p:pic>
    </p:spTree>
    <p:extLst>
      <p:ext uri="{BB962C8B-B14F-4D97-AF65-F5344CB8AC3E}">
        <p14:creationId xmlns:p14="http://schemas.microsoft.com/office/powerpoint/2010/main" val="295193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of Ancient India Who Were Incarnations of </a:t>
            </a:r>
            <a:r>
              <a:rPr lang="en-US" dirty="0" err="1" smtClean="0"/>
              <a:t>Shakthi</a:t>
            </a:r>
            <a:endParaRPr lang="en-US" dirty="0"/>
          </a:p>
        </p:txBody>
      </p:sp>
      <p:sp>
        <p:nvSpPr>
          <p:cNvPr id="4" name="TextBox 3"/>
          <p:cNvSpPr txBox="1"/>
          <p:nvPr/>
        </p:nvSpPr>
        <p:spPr>
          <a:xfrm>
            <a:off x="457200" y="1986677"/>
            <a:ext cx="7924800" cy="2585323"/>
          </a:xfrm>
          <a:prstGeom prst="rect">
            <a:avLst/>
          </a:prstGeom>
          <a:noFill/>
        </p:spPr>
        <p:txBody>
          <a:bodyPr wrap="square" rtlCol="0">
            <a:spAutoFit/>
          </a:bodyPr>
          <a:lstStyle/>
          <a:p>
            <a:r>
              <a:rPr lang="en-US" dirty="0" smtClean="0"/>
              <a:t>A few examples of women of ancient India who were an incarnation of </a:t>
            </a:r>
            <a:r>
              <a:rPr lang="en-US" dirty="0" err="1" smtClean="0"/>
              <a:t>shakthi</a:t>
            </a:r>
            <a:r>
              <a:rPr lang="en-US" dirty="0" smtClean="0"/>
              <a:t> were Rani </a:t>
            </a:r>
            <a:r>
              <a:rPr lang="en-US" dirty="0" err="1" smtClean="0"/>
              <a:t>Durgavati</a:t>
            </a:r>
            <a:r>
              <a:rPr lang="en-US" dirty="0"/>
              <a:t>,</a:t>
            </a:r>
            <a:r>
              <a:rPr lang="en-US" dirty="0" smtClean="0"/>
              <a:t> </a:t>
            </a:r>
            <a:r>
              <a:rPr lang="en-US" dirty="0" err="1" smtClean="0"/>
              <a:t>Savitri</a:t>
            </a:r>
            <a:r>
              <a:rPr lang="en-US" dirty="0" smtClean="0"/>
              <a:t>, and Rani </a:t>
            </a:r>
            <a:r>
              <a:rPr lang="en-US" dirty="0" err="1" smtClean="0"/>
              <a:t>Chennamma</a:t>
            </a:r>
            <a:r>
              <a:rPr lang="en-US" dirty="0" smtClean="0"/>
              <a:t>. Rani </a:t>
            </a:r>
            <a:r>
              <a:rPr lang="en-US" dirty="0" err="1" smtClean="0"/>
              <a:t>Durgavati</a:t>
            </a:r>
            <a:r>
              <a:rPr lang="en-US" dirty="0" smtClean="0"/>
              <a:t> became the queen of the </a:t>
            </a:r>
            <a:r>
              <a:rPr lang="en-US" dirty="0" err="1" smtClean="0"/>
              <a:t>Gonds</a:t>
            </a:r>
            <a:r>
              <a:rPr lang="en-US" dirty="0"/>
              <a:t> </a:t>
            </a:r>
            <a:r>
              <a:rPr lang="en-US" dirty="0" smtClean="0"/>
              <a:t>after her husbands death. She </a:t>
            </a:r>
            <a:r>
              <a:rPr lang="en-US" dirty="0" err="1" smtClean="0"/>
              <a:t>fough</a:t>
            </a:r>
            <a:r>
              <a:rPr lang="en-US" dirty="0" smtClean="0"/>
              <a:t> against the Mughal ruler Akbar when he tried to capture their kingdom. She mounted an elephant and fought bravely along with her soldiers, but because her army was smaller than the enemy’s and because the army was not very united they did not succeed. Still she has a very high rank among the brave women of India.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343400"/>
            <a:ext cx="2038555" cy="2438400"/>
          </a:xfrm>
          <a:prstGeom prst="rect">
            <a:avLst/>
          </a:prstGeom>
        </p:spPr>
      </p:pic>
    </p:spTree>
    <p:extLst>
      <p:ext uri="{BB962C8B-B14F-4D97-AF65-F5344CB8AC3E}">
        <p14:creationId xmlns:p14="http://schemas.microsoft.com/office/powerpoint/2010/main" val="245183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2400"/>
            <a:ext cx="8191500" cy="2031325"/>
          </a:xfrm>
          <a:prstGeom prst="rect">
            <a:avLst/>
          </a:prstGeom>
          <a:noFill/>
        </p:spPr>
        <p:txBody>
          <a:bodyPr wrap="square" rtlCol="0">
            <a:spAutoFit/>
          </a:bodyPr>
          <a:lstStyle/>
          <a:p>
            <a:r>
              <a:rPr lang="en-US" dirty="0" smtClean="0"/>
              <a:t>Rani </a:t>
            </a:r>
            <a:r>
              <a:rPr lang="en-US" dirty="0" err="1" smtClean="0"/>
              <a:t>Chennamma</a:t>
            </a:r>
            <a:r>
              <a:rPr lang="en-US" dirty="0" smtClean="0"/>
              <a:t> was the queen of </a:t>
            </a:r>
            <a:r>
              <a:rPr lang="en-US" dirty="0" err="1" smtClean="0"/>
              <a:t>Kittur</a:t>
            </a:r>
            <a:r>
              <a:rPr lang="en-US" dirty="0" smtClean="0"/>
              <a:t>. Her own son died so she adopted a son named </a:t>
            </a:r>
            <a:r>
              <a:rPr lang="en-US" dirty="0" err="1" smtClean="0"/>
              <a:t>Shivalingappa</a:t>
            </a:r>
            <a:r>
              <a:rPr lang="en-US" dirty="0" smtClean="0"/>
              <a:t>. The </a:t>
            </a:r>
            <a:r>
              <a:rPr lang="en-US" dirty="0" err="1" smtClean="0"/>
              <a:t>british</a:t>
            </a:r>
            <a:r>
              <a:rPr lang="en-US" dirty="0" smtClean="0"/>
              <a:t> opposed her so they tried to force her to surrender her kingdom but she was a strong woman who tried her best to not let the </a:t>
            </a:r>
            <a:r>
              <a:rPr lang="en-US" dirty="0"/>
              <a:t>B</a:t>
            </a:r>
            <a:r>
              <a:rPr lang="en-US" dirty="0" smtClean="0"/>
              <a:t>ritish take her kingdom away. She first tried peaceful methods like reasoning with the British but when that didn’t work, war broke out. She fought bravely till her last breath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3910072"/>
            <a:ext cx="2590800" cy="26955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746988"/>
            <a:ext cx="2438400" cy="2862469"/>
          </a:xfrm>
          <a:prstGeom prst="rect">
            <a:avLst/>
          </a:prstGeom>
        </p:spPr>
      </p:pic>
      <p:sp>
        <p:nvSpPr>
          <p:cNvPr id="3" name="Rectangle 2"/>
          <p:cNvSpPr/>
          <p:nvPr/>
        </p:nvSpPr>
        <p:spPr>
          <a:xfrm>
            <a:off x="762000" y="2438400"/>
            <a:ext cx="6096000" cy="923330"/>
          </a:xfrm>
          <a:prstGeom prst="rect">
            <a:avLst/>
          </a:prstGeom>
        </p:spPr>
        <p:txBody>
          <a:bodyPr wrap="square">
            <a:spAutoFit/>
          </a:bodyPr>
          <a:lstStyle/>
          <a:p>
            <a:r>
              <a:rPr lang="en-US" dirty="0" smtClean="0"/>
              <a:t>Rani </a:t>
            </a:r>
            <a:r>
              <a:rPr lang="en-US" dirty="0"/>
              <a:t>Lakshmi Bhai: she is the most famous freedom fighter. She fought for freedom from the British in the revolt of 1857.</a:t>
            </a:r>
          </a:p>
        </p:txBody>
      </p:sp>
    </p:spTree>
    <p:extLst>
      <p:ext uri="{BB962C8B-B14F-4D97-AF65-F5344CB8AC3E}">
        <p14:creationId xmlns:p14="http://schemas.microsoft.com/office/powerpoint/2010/main" val="1632721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9913" y="381000"/>
            <a:ext cx="7125113" cy="924475"/>
          </a:xfrm>
        </p:spPr>
        <p:txBody>
          <a:bodyPr/>
          <a:lstStyle/>
          <a:p>
            <a:pPr algn="ctr"/>
            <a:r>
              <a:rPr lang="en-US" dirty="0"/>
              <a:t>Great women of India</a:t>
            </a:r>
            <a:br>
              <a:rPr lang="en-US" dirty="0"/>
            </a:br>
            <a:endParaRPr lang="en-US" dirty="0"/>
          </a:p>
        </p:txBody>
      </p:sp>
      <p:sp>
        <p:nvSpPr>
          <p:cNvPr id="10" name="Content Placeholder 2"/>
          <p:cNvSpPr>
            <a:spLocks noGrp="1"/>
          </p:cNvSpPr>
          <p:nvPr>
            <p:ph idx="1"/>
          </p:nvPr>
        </p:nvSpPr>
        <p:spPr>
          <a:xfrm>
            <a:off x="140970" y="1068586"/>
            <a:ext cx="8763000" cy="3820076"/>
          </a:xfrm>
        </p:spPr>
        <p:txBody>
          <a:bodyPr>
            <a:normAutofit fontScale="92500" lnSpcReduction="10000"/>
          </a:bodyPr>
          <a:lstStyle/>
          <a:p>
            <a:pPr marL="0" indent="0">
              <a:buNone/>
            </a:pPr>
            <a:r>
              <a:rPr lang="en-US" dirty="0" smtClean="0"/>
              <a:t>There are many great women in India who showed their power of </a:t>
            </a:r>
            <a:r>
              <a:rPr lang="en-US" dirty="0" err="1" smtClean="0"/>
              <a:t>shakthi</a:t>
            </a:r>
            <a:r>
              <a:rPr lang="en-US" dirty="0" smtClean="0"/>
              <a:t>. Some of these women are:</a:t>
            </a:r>
          </a:p>
          <a:p>
            <a:pPr marL="0" indent="0">
              <a:buNone/>
            </a:pPr>
            <a:r>
              <a:rPr lang="en-US" dirty="0" smtClean="0"/>
              <a:t>1. </a:t>
            </a:r>
            <a:r>
              <a:rPr lang="en-US" dirty="0" err="1" smtClean="0"/>
              <a:t>Nivedita</a:t>
            </a:r>
            <a:r>
              <a:rPr lang="en-US" dirty="0" smtClean="0"/>
              <a:t> : Born </a:t>
            </a:r>
            <a:r>
              <a:rPr lang="en-US" dirty="0"/>
              <a:t>in Ireland, Miss Margaret Noble belonged to a family of Irish freedom fighters. A school teacher by profession, she became disciple of Swami Vivekananda at the 1893 Parliament of the World's Religions at </a:t>
            </a:r>
            <a:r>
              <a:rPr lang="en-US" dirty="0" smtClean="0"/>
              <a:t>Chicago and Became </a:t>
            </a:r>
            <a:r>
              <a:rPr lang="en-US" dirty="0" err="1" smtClean="0"/>
              <a:t>Nivedita</a:t>
            </a:r>
            <a:r>
              <a:rPr lang="en-US" dirty="0" smtClean="0"/>
              <a:t>. </a:t>
            </a:r>
            <a:r>
              <a:rPr lang="en-US" dirty="0"/>
              <a:t>She came to India 1898 to serve Bharat Mata. She inspired youths throughout India and gave her rousing call to them to fight for freedom. She continued inspire Bharat’s nationalistic movements with the blessings of Vivekananda. With the blessings of Mother </a:t>
            </a:r>
            <a:r>
              <a:rPr lang="en-US" dirty="0" err="1"/>
              <a:t>Sarada</a:t>
            </a:r>
            <a:r>
              <a:rPr lang="en-US" dirty="0"/>
              <a:t> Devi, opened her school for girls in Calcutta in 1898. Till her last breath she dedicated her life service of poor children and helping India to get its freedom.</a:t>
            </a:r>
          </a:p>
          <a:p>
            <a:pPr marL="0" indent="0">
              <a:buNone/>
            </a:pPr>
            <a:r>
              <a:rPr lang="en-US" dirty="0" smtClean="0"/>
              <a:t>2.  </a:t>
            </a:r>
            <a:r>
              <a:rPr lang="en-US" dirty="0" err="1" smtClean="0"/>
              <a:t>Sarojini</a:t>
            </a:r>
            <a:r>
              <a:rPr lang="en-US" dirty="0" smtClean="0"/>
              <a:t> Naidu: she was elected as the first woman president of the        Indian National Congress        </a:t>
            </a:r>
            <a:endParaRPr lang="en-US" dirty="0"/>
          </a:p>
          <a:p>
            <a:pPr marL="0" indent="0">
              <a:buNone/>
            </a:pPr>
            <a:endParaRPr lang="en-US" dirty="0" smtClean="0"/>
          </a:p>
          <a:p>
            <a:pPr marL="514350" indent="-514350">
              <a:buAutoNum type="arabicPeriod"/>
            </a:pP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267200"/>
            <a:ext cx="1750314" cy="2059193"/>
          </a:xfrm>
          <a:prstGeom prst="rect">
            <a:avLst/>
          </a:prstGeom>
        </p:spPr>
      </p:pic>
      <p:sp>
        <p:nvSpPr>
          <p:cNvPr id="8" name="TextBox 7"/>
          <p:cNvSpPr txBox="1"/>
          <p:nvPr/>
        </p:nvSpPr>
        <p:spPr>
          <a:xfrm>
            <a:off x="6781800" y="6416278"/>
            <a:ext cx="2514600" cy="369332"/>
          </a:xfrm>
          <a:prstGeom prst="rect">
            <a:avLst/>
          </a:prstGeom>
          <a:noFill/>
        </p:spPr>
        <p:txBody>
          <a:bodyPr wrap="square" rtlCol="0">
            <a:spAutoFit/>
          </a:bodyPr>
          <a:lstStyle/>
          <a:p>
            <a:r>
              <a:rPr lang="en-US" dirty="0" err="1" smtClean="0"/>
              <a:t>Sarojini</a:t>
            </a:r>
            <a:r>
              <a:rPr lang="en-US" dirty="0" smtClean="0"/>
              <a:t> Naidu</a:t>
            </a:r>
            <a:endParaRPr lang="en-US" dirty="0"/>
          </a:p>
        </p:txBody>
      </p:sp>
      <p:pic>
        <p:nvPicPr>
          <p:cNvPr id="3074" name="Picture 2" descr="https://encrypted-tbn1.gstatic.com/images?q=tbn:ANd9GcRVxZGdRxiAe369_8rUeGdhVCu-kLzeUCPgkIRo2VjpM1VpvjzfIe8QH3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 y="4455121"/>
            <a:ext cx="190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6497519"/>
            <a:ext cx="1676400" cy="369332"/>
          </a:xfrm>
          <a:prstGeom prst="rect">
            <a:avLst/>
          </a:prstGeom>
          <a:noFill/>
        </p:spPr>
        <p:txBody>
          <a:bodyPr wrap="square" rtlCol="0">
            <a:spAutoFit/>
          </a:bodyPr>
          <a:lstStyle/>
          <a:p>
            <a:r>
              <a:rPr lang="en-US" dirty="0" err="1" smtClean="0"/>
              <a:t>Nivedita</a:t>
            </a:r>
            <a:endParaRPr lang="en-US" dirty="0"/>
          </a:p>
        </p:txBody>
      </p:sp>
    </p:spTree>
    <p:extLst>
      <p:ext uri="{BB962C8B-B14F-4D97-AF65-F5344CB8AC3E}">
        <p14:creationId xmlns:p14="http://schemas.microsoft.com/office/powerpoint/2010/main" val="31573506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 y="838200"/>
            <a:ext cx="8915400" cy="4247317"/>
          </a:xfrm>
          <a:prstGeom prst="rect">
            <a:avLst/>
          </a:prstGeom>
          <a:noFill/>
        </p:spPr>
        <p:txBody>
          <a:bodyPr wrap="square" rtlCol="0">
            <a:spAutoFit/>
          </a:bodyPr>
          <a:lstStyle/>
          <a:p>
            <a:r>
              <a:rPr lang="en-US" dirty="0" smtClean="0"/>
              <a:t>6. </a:t>
            </a:r>
            <a:r>
              <a:rPr lang="en-US" dirty="0" err="1"/>
              <a:t>Kasturbha</a:t>
            </a:r>
            <a:r>
              <a:rPr lang="en-US" dirty="0"/>
              <a:t> Gandhi: She was Mahatma Gandhi’s wife and supported him the whole way. </a:t>
            </a:r>
            <a:r>
              <a:rPr lang="en-US" dirty="0" smtClean="0"/>
              <a:t>She </a:t>
            </a:r>
            <a:r>
              <a:rPr lang="en-US" dirty="0"/>
              <a:t>supported women’s </a:t>
            </a:r>
            <a:r>
              <a:rPr lang="en-US" dirty="0" smtClean="0"/>
              <a:t>education and creating </a:t>
            </a:r>
            <a:r>
              <a:rPr lang="en-US" dirty="0" err="1" smtClean="0"/>
              <a:t>awarenss</a:t>
            </a:r>
            <a:r>
              <a:rPr lang="en-US" dirty="0" smtClean="0"/>
              <a:t> regarding cleanliness of the environment we live.</a:t>
            </a:r>
          </a:p>
          <a:p>
            <a:endParaRPr lang="en-US" dirty="0" smtClean="0"/>
          </a:p>
          <a:p>
            <a:r>
              <a:rPr lang="en-US" dirty="0" smtClean="0"/>
              <a:t>7. </a:t>
            </a:r>
            <a:r>
              <a:rPr lang="en-US" dirty="0" err="1" smtClean="0"/>
              <a:t>Vijayalakshmi</a:t>
            </a:r>
            <a:r>
              <a:rPr lang="en-US" dirty="0" smtClean="0"/>
              <a:t> </a:t>
            </a:r>
            <a:r>
              <a:rPr lang="en-US" dirty="0" err="1" smtClean="0"/>
              <a:t>Pandit</a:t>
            </a:r>
            <a:r>
              <a:rPr lang="en-US" dirty="0" smtClean="0"/>
              <a:t>: She was elected as the first woman president of the United Nations General Assembly</a:t>
            </a:r>
          </a:p>
          <a:p>
            <a:endParaRPr lang="en-US" dirty="0"/>
          </a:p>
          <a:p>
            <a:r>
              <a:rPr lang="en-US" dirty="0" smtClean="0"/>
              <a:t>8. </a:t>
            </a:r>
            <a:r>
              <a:rPr lang="en-US" dirty="0" err="1"/>
              <a:t>Kalpana</a:t>
            </a:r>
            <a:r>
              <a:rPr lang="en-US" dirty="0"/>
              <a:t> Chawla: she was the first Indian-American astronaut. She Worked in NASA as a </a:t>
            </a:r>
            <a:r>
              <a:rPr lang="en-US" dirty="0" err="1"/>
              <a:t>reasercher</a:t>
            </a:r>
            <a:r>
              <a:rPr lang="en-US" dirty="0"/>
              <a:t>. On February 1</a:t>
            </a:r>
            <a:r>
              <a:rPr lang="en-US" baseline="30000" dirty="0"/>
              <a:t>st</a:t>
            </a:r>
            <a:r>
              <a:rPr lang="en-US" dirty="0"/>
              <a:t> , 2003, after completing her mission in outer space she was descending to earth when she died in a tragic accident along with the other astronauts in the spacecraft.</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846" y="3962400"/>
            <a:ext cx="2209800" cy="2209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71" y="4155639"/>
            <a:ext cx="2009775" cy="22764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903" y="3962400"/>
            <a:ext cx="1918335" cy="2209800"/>
          </a:xfrm>
          <a:prstGeom prst="rect">
            <a:avLst/>
          </a:prstGeom>
        </p:spPr>
      </p:pic>
      <p:sp>
        <p:nvSpPr>
          <p:cNvPr id="8" name="TextBox 7"/>
          <p:cNvSpPr txBox="1"/>
          <p:nvPr/>
        </p:nvSpPr>
        <p:spPr>
          <a:xfrm>
            <a:off x="5998846" y="6339124"/>
            <a:ext cx="2438399" cy="369332"/>
          </a:xfrm>
          <a:prstGeom prst="rect">
            <a:avLst/>
          </a:prstGeom>
          <a:noFill/>
        </p:spPr>
        <p:txBody>
          <a:bodyPr wrap="square" rtlCol="0">
            <a:spAutoFit/>
          </a:bodyPr>
          <a:lstStyle/>
          <a:p>
            <a:r>
              <a:rPr lang="en-US" dirty="0" err="1" smtClean="0"/>
              <a:t>Kalpana</a:t>
            </a:r>
            <a:r>
              <a:rPr lang="en-US" dirty="0" smtClean="0"/>
              <a:t> Chawla</a:t>
            </a:r>
            <a:endParaRPr lang="en-US" dirty="0"/>
          </a:p>
        </p:txBody>
      </p:sp>
      <p:sp>
        <p:nvSpPr>
          <p:cNvPr id="9" name="TextBox 8"/>
          <p:cNvSpPr txBox="1"/>
          <p:nvPr/>
        </p:nvSpPr>
        <p:spPr>
          <a:xfrm>
            <a:off x="2960370" y="6358532"/>
            <a:ext cx="2819400" cy="369332"/>
          </a:xfrm>
          <a:prstGeom prst="rect">
            <a:avLst/>
          </a:prstGeom>
          <a:noFill/>
        </p:spPr>
        <p:txBody>
          <a:bodyPr wrap="square" rtlCol="0">
            <a:spAutoFit/>
          </a:bodyPr>
          <a:lstStyle/>
          <a:p>
            <a:r>
              <a:rPr lang="en-US" dirty="0" err="1" smtClean="0"/>
              <a:t>Vijayalakshmi</a:t>
            </a:r>
            <a:r>
              <a:rPr lang="en-US" dirty="0" smtClean="0"/>
              <a:t> </a:t>
            </a:r>
            <a:r>
              <a:rPr lang="en-US" dirty="0" err="1" smtClean="0"/>
              <a:t>Pandit</a:t>
            </a:r>
            <a:endParaRPr lang="en-US" dirty="0"/>
          </a:p>
        </p:txBody>
      </p:sp>
      <p:sp>
        <p:nvSpPr>
          <p:cNvPr id="10" name="TextBox 9"/>
          <p:cNvSpPr txBox="1"/>
          <p:nvPr/>
        </p:nvSpPr>
        <p:spPr>
          <a:xfrm>
            <a:off x="184071" y="6432114"/>
            <a:ext cx="2647950" cy="369332"/>
          </a:xfrm>
          <a:prstGeom prst="rect">
            <a:avLst/>
          </a:prstGeom>
          <a:noFill/>
        </p:spPr>
        <p:txBody>
          <a:bodyPr wrap="square" rtlCol="0">
            <a:spAutoFit/>
          </a:bodyPr>
          <a:lstStyle/>
          <a:p>
            <a:r>
              <a:rPr lang="en-US" dirty="0" err="1" smtClean="0"/>
              <a:t>Kasturbha</a:t>
            </a:r>
            <a:r>
              <a:rPr lang="en-US" dirty="0" smtClean="0"/>
              <a:t> Gandhi</a:t>
            </a:r>
            <a:endParaRPr lang="en-US" dirty="0"/>
          </a:p>
        </p:txBody>
      </p:sp>
    </p:spTree>
    <p:extLst>
      <p:ext uri="{BB962C8B-B14F-4D97-AF65-F5344CB8AC3E}">
        <p14:creationId xmlns:p14="http://schemas.microsoft.com/office/powerpoint/2010/main" val="1404820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5" name="TextBox 4"/>
          <p:cNvSpPr txBox="1"/>
          <p:nvPr/>
        </p:nvSpPr>
        <p:spPr>
          <a:xfrm>
            <a:off x="838198" y="1828800"/>
            <a:ext cx="7467600" cy="3416320"/>
          </a:xfrm>
          <a:prstGeom prst="rect">
            <a:avLst/>
          </a:prstGeom>
          <a:noFill/>
        </p:spPr>
        <p:txBody>
          <a:bodyPr wrap="square" rtlCol="0">
            <a:spAutoFit/>
          </a:bodyPr>
          <a:lstStyle/>
          <a:p>
            <a:r>
              <a:rPr lang="en-US" dirty="0" smtClean="0"/>
              <a:t>These slides helps to learn about </a:t>
            </a:r>
            <a:r>
              <a:rPr lang="en-US" dirty="0" err="1"/>
              <a:t>S</a:t>
            </a:r>
            <a:r>
              <a:rPr lang="en-US" dirty="0" err="1" smtClean="0"/>
              <a:t>hakthi</a:t>
            </a:r>
            <a:r>
              <a:rPr lang="en-US" dirty="0" smtClean="0"/>
              <a:t> which Hinduism recognized as form of  universal power, find reasons for worshipping it. </a:t>
            </a:r>
          </a:p>
          <a:p>
            <a:endParaRPr lang="en-US" dirty="0" smtClean="0"/>
          </a:p>
          <a:p>
            <a:r>
              <a:rPr lang="en-US" dirty="0" smtClean="0"/>
              <a:t>This helps  understand the importance of  respecting the  power of women.</a:t>
            </a:r>
          </a:p>
          <a:p>
            <a:endParaRPr lang="en-US" dirty="0" smtClean="0"/>
          </a:p>
          <a:p>
            <a:r>
              <a:rPr lang="en-US" dirty="0" smtClean="0"/>
              <a:t>We can study the culture and history of different places in world and see how prosperous and progressive status of the society is linked to how well Shakti in women form is recognized and respected.</a:t>
            </a:r>
          </a:p>
          <a:p>
            <a:endParaRPr lang="en-US" dirty="0"/>
          </a:p>
        </p:txBody>
      </p:sp>
    </p:spTree>
    <p:extLst>
      <p:ext uri="{BB962C8B-B14F-4D97-AF65-F5344CB8AC3E}">
        <p14:creationId xmlns:p14="http://schemas.microsoft.com/office/powerpoint/2010/main" val="3095478814"/>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125113" cy="924475"/>
          </a:xfrm>
        </p:spPr>
        <p:txBody>
          <a:bodyPr/>
          <a:lstStyle/>
          <a:p>
            <a:pPr algn="ctr"/>
            <a:r>
              <a:rPr lang="en-US" sz="8000" dirty="0" smtClean="0">
                <a:solidFill>
                  <a:srgbClr val="FFFF00"/>
                </a:solidFill>
              </a:rPr>
              <a:t>THE END</a:t>
            </a:r>
            <a:endParaRPr lang="en-US" sz="8000" dirty="0">
              <a:solidFill>
                <a:srgbClr val="FFFF00"/>
              </a:solidFill>
            </a:endParaRPr>
          </a:p>
        </p:txBody>
      </p:sp>
    </p:spTree>
    <p:extLst>
      <p:ext uri="{BB962C8B-B14F-4D97-AF65-F5344CB8AC3E}">
        <p14:creationId xmlns:p14="http://schemas.microsoft.com/office/powerpoint/2010/main" val="897722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Introduction To </a:t>
            </a:r>
            <a:r>
              <a:rPr lang="en-US" dirty="0" err="1" smtClean="0"/>
              <a:t>Shakthi</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3048000"/>
            <a:ext cx="1424940" cy="2057675"/>
          </a:xfrm>
          <a:prstGeom prst="rect">
            <a:avLst/>
          </a:prstGeom>
        </p:spPr>
      </p:pic>
      <p:sp>
        <p:nvSpPr>
          <p:cNvPr id="9" name="TextBox 8"/>
          <p:cNvSpPr txBox="1"/>
          <p:nvPr/>
        </p:nvSpPr>
        <p:spPr>
          <a:xfrm>
            <a:off x="800098" y="1752600"/>
            <a:ext cx="7543800" cy="1477328"/>
          </a:xfrm>
          <a:prstGeom prst="rect">
            <a:avLst/>
          </a:prstGeom>
          <a:noFill/>
        </p:spPr>
        <p:txBody>
          <a:bodyPr wrap="square" rtlCol="0">
            <a:spAutoFit/>
          </a:bodyPr>
          <a:lstStyle/>
          <a:p>
            <a:r>
              <a:rPr lang="en-US" dirty="0" err="1"/>
              <a:t>Shakthi</a:t>
            </a:r>
            <a:r>
              <a:rPr lang="en-US" dirty="0"/>
              <a:t> is power. This power is usually associated with women because Goddess </a:t>
            </a:r>
            <a:r>
              <a:rPr lang="en-US" dirty="0" err="1"/>
              <a:t>Durga</a:t>
            </a:r>
            <a:r>
              <a:rPr lang="en-US" dirty="0"/>
              <a:t> is called </a:t>
            </a:r>
            <a:r>
              <a:rPr lang="en-US" dirty="0" err="1"/>
              <a:t>shakthi</a:t>
            </a:r>
            <a:r>
              <a:rPr lang="en-US" dirty="0"/>
              <a:t>. Without </a:t>
            </a:r>
            <a:r>
              <a:rPr lang="en-US" dirty="0" err="1"/>
              <a:t>Shakthi</a:t>
            </a:r>
            <a:r>
              <a:rPr lang="en-US" dirty="0"/>
              <a:t> no one has power. One example is Lord Shiva. He </a:t>
            </a:r>
            <a:r>
              <a:rPr lang="en-US"/>
              <a:t>cannot </a:t>
            </a:r>
            <a:r>
              <a:rPr lang="en-US" smtClean="0"/>
              <a:t>exist </a:t>
            </a:r>
            <a:r>
              <a:rPr lang="en-US" dirty="0"/>
              <a:t>without </a:t>
            </a:r>
            <a:r>
              <a:rPr lang="en-US" dirty="0" err="1"/>
              <a:t>Parvati</a:t>
            </a:r>
            <a:r>
              <a:rPr lang="en-US" dirty="0"/>
              <a:t> so he is called </a:t>
            </a:r>
            <a:r>
              <a:rPr lang="en-US" dirty="0" err="1"/>
              <a:t>Ardhanareeshwara</a:t>
            </a:r>
            <a:r>
              <a:rPr lang="en-US" dirty="0"/>
              <a:t>. </a:t>
            </a:r>
          </a:p>
          <a:p>
            <a:endParaRPr lang="en-US" dirty="0"/>
          </a:p>
        </p:txBody>
      </p:sp>
      <p:sp>
        <p:nvSpPr>
          <p:cNvPr id="10" name="TextBox 9"/>
          <p:cNvSpPr txBox="1"/>
          <p:nvPr/>
        </p:nvSpPr>
        <p:spPr>
          <a:xfrm>
            <a:off x="914399" y="5257800"/>
            <a:ext cx="7220155" cy="923330"/>
          </a:xfrm>
          <a:prstGeom prst="rect">
            <a:avLst/>
          </a:prstGeom>
          <a:noFill/>
        </p:spPr>
        <p:txBody>
          <a:bodyPr wrap="square" rtlCol="0">
            <a:spAutoFit/>
          </a:bodyPr>
          <a:lstStyle/>
          <a:p>
            <a:r>
              <a:rPr lang="en-US" dirty="0" smtClean="0"/>
              <a:t>The concept of worshipping </a:t>
            </a:r>
            <a:r>
              <a:rPr lang="en-US" dirty="0" err="1" smtClean="0"/>
              <a:t>shakthi</a:t>
            </a:r>
            <a:r>
              <a:rPr lang="en-US" dirty="0" smtClean="0"/>
              <a:t> is followed only in Hinduism. There are 51 </a:t>
            </a:r>
            <a:r>
              <a:rPr lang="en-US" dirty="0" err="1" smtClean="0"/>
              <a:t>shakthi</a:t>
            </a:r>
            <a:r>
              <a:rPr lang="en-US" dirty="0" smtClean="0"/>
              <a:t> </a:t>
            </a:r>
            <a:r>
              <a:rPr lang="en-US" dirty="0" err="1" smtClean="0"/>
              <a:t>peetas</a:t>
            </a:r>
            <a:r>
              <a:rPr lang="en-US" dirty="0" smtClean="0"/>
              <a:t> or places of </a:t>
            </a:r>
            <a:r>
              <a:rPr lang="en-US" dirty="0" err="1" smtClean="0"/>
              <a:t>shakhti</a:t>
            </a:r>
            <a:r>
              <a:rPr lang="en-US" dirty="0" smtClean="0"/>
              <a:t> worship in India.</a:t>
            </a:r>
            <a:endParaRPr lang="en-US" dirty="0"/>
          </a:p>
        </p:txBody>
      </p:sp>
    </p:spTree>
    <p:extLst>
      <p:ext uri="{BB962C8B-B14F-4D97-AF65-F5344CB8AC3E}">
        <p14:creationId xmlns:p14="http://schemas.microsoft.com/office/powerpoint/2010/main" val="330013133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Importance of </a:t>
            </a:r>
            <a:r>
              <a:rPr lang="en-US" dirty="0" err="1" smtClean="0"/>
              <a:t>Shakthi</a:t>
            </a:r>
            <a:endParaRPr lang="en-US" dirty="0"/>
          </a:p>
        </p:txBody>
      </p:sp>
      <p:sp>
        <p:nvSpPr>
          <p:cNvPr id="4" name="TextBox 3"/>
          <p:cNvSpPr txBox="1"/>
          <p:nvPr/>
        </p:nvSpPr>
        <p:spPr>
          <a:xfrm>
            <a:off x="838200" y="1905000"/>
            <a:ext cx="7296355" cy="2031325"/>
          </a:xfrm>
          <a:prstGeom prst="rect">
            <a:avLst/>
          </a:prstGeom>
          <a:noFill/>
        </p:spPr>
        <p:txBody>
          <a:bodyPr wrap="square" rtlCol="0">
            <a:spAutoFit/>
          </a:bodyPr>
          <a:lstStyle/>
          <a:p>
            <a:r>
              <a:rPr lang="en-US" dirty="0" err="1" smtClean="0"/>
              <a:t>Shakthi</a:t>
            </a:r>
            <a:r>
              <a:rPr lang="en-US" dirty="0" smtClean="0"/>
              <a:t> is very important throughout India, especially in the rural areas. In the rural parts of south India, </a:t>
            </a:r>
            <a:r>
              <a:rPr lang="en-US" dirty="0" err="1" smtClean="0"/>
              <a:t>shakthi</a:t>
            </a:r>
            <a:r>
              <a:rPr lang="en-US" dirty="0" smtClean="0"/>
              <a:t> is referred to as Amman. In these parts of India, Amman is given great importance. People believe that she protects their villages, cures diseases, punishes evil doers and gives welfare to the villages. In the other parts of India there are many temples to the many forms of </a:t>
            </a:r>
            <a:r>
              <a:rPr lang="en-US" dirty="0" err="1"/>
              <a:t>s</a:t>
            </a:r>
            <a:r>
              <a:rPr lang="en-US" dirty="0" err="1" smtClean="0"/>
              <a:t>hakthi</a:t>
            </a: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 y="3936326"/>
            <a:ext cx="1790700" cy="2552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2762" y="4495801"/>
            <a:ext cx="2466975" cy="2171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809" y="3936325"/>
            <a:ext cx="1828801" cy="2552701"/>
          </a:xfrm>
          <a:prstGeom prst="rect">
            <a:avLst/>
          </a:prstGeom>
        </p:spPr>
      </p:pic>
      <p:sp>
        <p:nvSpPr>
          <p:cNvPr id="3" name="TextBox 2"/>
          <p:cNvSpPr txBox="1"/>
          <p:nvPr/>
        </p:nvSpPr>
        <p:spPr>
          <a:xfrm>
            <a:off x="6480809" y="6489026"/>
            <a:ext cx="1901191" cy="369332"/>
          </a:xfrm>
          <a:prstGeom prst="rect">
            <a:avLst/>
          </a:prstGeom>
          <a:noFill/>
        </p:spPr>
        <p:txBody>
          <a:bodyPr wrap="square" rtlCol="0">
            <a:spAutoFit/>
          </a:bodyPr>
          <a:lstStyle/>
          <a:p>
            <a:r>
              <a:rPr lang="en-US" dirty="0" err="1" smtClean="0"/>
              <a:t>Rajarajeshwari</a:t>
            </a:r>
            <a:endParaRPr lang="en-US" dirty="0"/>
          </a:p>
        </p:txBody>
      </p:sp>
      <p:sp>
        <p:nvSpPr>
          <p:cNvPr id="8" name="TextBox 7"/>
          <p:cNvSpPr txBox="1"/>
          <p:nvPr/>
        </p:nvSpPr>
        <p:spPr>
          <a:xfrm>
            <a:off x="685800" y="6482835"/>
            <a:ext cx="1752600" cy="369332"/>
          </a:xfrm>
          <a:prstGeom prst="rect">
            <a:avLst/>
          </a:prstGeom>
          <a:noFill/>
        </p:spPr>
        <p:txBody>
          <a:bodyPr wrap="square" rtlCol="0">
            <a:spAutoFit/>
          </a:bodyPr>
          <a:lstStyle/>
          <a:p>
            <a:r>
              <a:rPr lang="en-US" dirty="0" err="1" smtClean="0"/>
              <a:t>Durga</a:t>
            </a:r>
            <a:endParaRPr lang="en-US" dirty="0"/>
          </a:p>
        </p:txBody>
      </p:sp>
    </p:spTree>
    <p:extLst>
      <p:ext uri="{BB962C8B-B14F-4D97-AF65-F5344CB8AC3E}">
        <p14:creationId xmlns:p14="http://schemas.microsoft.com/office/powerpoint/2010/main" val="29343589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Different Forms of </a:t>
            </a:r>
            <a:r>
              <a:rPr lang="en-US" dirty="0" err="1" smtClean="0"/>
              <a:t>Shakthi</a:t>
            </a:r>
            <a:endParaRPr lang="en-US" dirty="0"/>
          </a:p>
        </p:txBody>
      </p:sp>
      <p:sp>
        <p:nvSpPr>
          <p:cNvPr id="4" name="TextBox 3"/>
          <p:cNvSpPr txBox="1"/>
          <p:nvPr/>
        </p:nvSpPr>
        <p:spPr>
          <a:xfrm>
            <a:off x="112663" y="1517689"/>
            <a:ext cx="7296355" cy="923330"/>
          </a:xfrm>
          <a:prstGeom prst="rect">
            <a:avLst/>
          </a:prstGeom>
          <a:noFill/>
        </p:spPr>
        <p:txBody>
          <a:bodyPr wrap="square" rtlCol="0">
            <a:spAutoFit/>
          </a:bodyPr>
          <a:lstStyle/>
          <a:p>
            <a:r>
              <a:rPr lang="en-US" dirty="0" smtClean="0"/>
              <a:t>There are many different forms of </a:t>
            </a:r>
            <a:r>
              <a:rPr lang="en-US" dirty="0" err="1" smtClean="0"/>
              <a:t>shakthi</a:t>
            </a:r>
            <a:r>
              <a:rPr lang="en-US" dirty="0"/>
              <a:t>:</a:t>
            </a:r>
            <a:endParaRPr lang="en-US" dirty="0" smtClean="0"/>
          </a:p>
          <a:p>
            <a:endParaRPr lang="en-US" dirty="0" smtClean="0"/>
          </a:p>
          <a:p>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06" y="4267200"/>
            <a:ext cx="1289685" cy="1447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06" y="2089190"/>
            <a:ext cx="1305798" cy="14477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365" y="2089189"/>
            <a:ext cx="1447800" cy="144779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770" y="2089189"/>
            <a:ext cx="1330642" cy="144374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0170" y="2085137"/>
            <a:ext cx="1548769" cy="144779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4130" y="4267200"/>
            <a:ext cx="1423035" cy="146303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2770" y="4251961"/>
            <a:ext cx="1536408" cy="146303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0170" y="4251961"/>
            <a:ext cx="1589835" cy="1447799"/>
          </a:xfrm>
          <a:prstGeom prst="rect">
            <a:avLst/>
          </a:prstGeom>
        </p:spPr>
      </p:pic>
      <p:sp>
        <p:nvSpPr>
          <p:cNvPr id="14" name="TextBox 13"/>
          <p:cNvSpPr txBox="1"/>
          <p:nvPr/>
        </p:nvSpPr>
        <p:spPr>
          <a:xfrm>
            <a:off x="457200" y="3656648"/>
            <a:ext cx="1305798" cy="369332"/>
          </a:xfrm>
          <a:prstGeom prst="rect">
            <a:avLst/>
          </a:prstGeom>
          <a:noFill/>
        </p:spPr>
        <p:txBody>
          <a:bodyPr wrap="square" rtlCol="0">
            <a:spAutoFit/>
          </a:bodyPr>
          <a:lstStyle/>
          <a:p>
            <a:r>
              <a:rPr lang="en-US" dirty="0" err="1" smtClean="0"/>
              <a:t>Durga</a:t>
            </a:r>
            <a:endParaRPr lang="en-US" dirty="0"/>
          </a:p>
        </p:txBody>
      </p:sp>
      <p:sp>
        <p:nvSpPr>
          <p:cNvPr id="15" name="TextBox 14"/>
          <p:cNvSpPr txBox="1"/>
          <p:nvPr/>
        </p:nvSpPr>
        <p:spPr>
          <a:xfrm>
            <a:off x="2564130" y="3657482"/>
            <a:ext cx="1447800" cy="369332"/>
          </a:xfrm>
          <a:prstGeom prst="rect">
            <a:avLst/>
          </a:prstGeom>
          <a:noFill/>
        </p:spPr>
        <p:txBody>
          <a:bodyPr wrap="square" rtlCol="0">
            <a:spAutoFit/>
          </a:bodyPr>
          <a:lstStyle/>
          <a:p>
            <a:r>
              <a:rPr lang="en-US" dirty="0" smtClean="0"/>
              <a:t>Lakshmi</a:t>
            </a:r>
            <a:endParaRPr lang="en-US" dirty="0"/>
          </a:p>
        </p:txBody>
      </p:sp>
      <p:sp>
        <p:nvSpPr>
          <p:cNvPr id="16" name="TextBox 15"/>
          <p:cNvSpPr txBox="1"/>
          <p:nvPr/>
        </p:nvSpPr>
        <p:spPr>
          <a:xfrm>
            <a:off x="5032770" y="3668486"/>
            <a:ext cx="1536408" cy="369332"/>
          </a:xfrm>
          <a:prstGeom prst="rect">
            <a:avLst/>
          </a:prstGeom>
          <a:noFill/>
        </p:spPr>
        <p:txBody>
          <a:bodyPr wrap="square" rtlCol="0">
            <a:spAutoFit/>
          </a:bodyPr>
          <a:lstStyle/>
          <a:p>
            <a:r>
              <a:rPr lang="en-US" dirty="0" err="1" smtClean="0"/>
              <a:t>Saraswathi</a:t>
            </a:r>
            <a:endParaRPr lang="en-US" dirty="0"/>
          </a:p>
        </p:txBody>
      </p:sp>
      <p:sp>
        <p:nvSpPr>
          <p:cNvPr id="17" name="TextBox 16"/>
          <p:cNvSpPr txBox="1"/>
          <p:nvPr/>
        </p:nvSpPr>
        <p:spPr>
          <a:xfrm>
            <a:off x="7363980" y="3707782"/>
            <a:ext cx="1658782" cy="369332"/>
          </a:xfrm>
          <a:prstGeom prst="rect">
            <a:avLst/>
          </a:prstGeom>
          <a:noFill/>
        </p:spPr>
        <p:txBody>
          <a:bodyPr wrap="square" rtlCol="0">
            <a:spAutoFit/>
          </a:bodyPr>
          <a:lstStyle/>
          <a:p>
            <a:r>
              <a:rPr lang="en-US" dirty="0" err="1" smtClean="0"/>
              <a:t>Kamakshi</a:t>
            </a:r>
            <a:endParaRPr lang="en-US" dirty="0"/>
          </a:p>
        </p:txBody>
      </p:sp>
      <p:sp>
        <p:nvSpPr>
          <p:cNvPr id="18" name="TextBox 17"/>
          <p:cNvSpPr txBox="1"/>
          <p:nvPr/>
        </p:nvSpPr>
        <p:spPr>
          <a:xfrm>
            <a:off x="284906" y="6096000"/>
            <a:ext cx="1696294" cy="369332"/>
          </a:xfrm>
          <a:prstGeom prst="rect">
            <a:avLst/>
          </a:prstGeom>
          <a:noFill/>
        </p:spPr>
        <p:txBody>
          <a:bodyPr wrap="square" rtlCol="0">
            <a:spAutoFit/>
          </a:bodyPr>
          <a:lstStyle/>
          <a:p>
            <a:r>
              <a:rPr lang="en-US" dirty="0" err="1" smtClean="0"/>
              <a:t>Annapoorna</a:t>
            </a:r>
            <a:endParaRPr lang="en-US" dirty="0"/>
          </a:p>
        </p:txBody>
      </p:sp>
      <p:sp>
        <p:nvSpPr>
          <p:cNvPr id="19" name="TextBox 18"/>
          <p:cNvSpPr txBox="1"/>
          <p:nvPr/>
        </p:nvSpPr>
        <p:spPr>
          <a:xfrm>
            <a:off x="2398395" y="6096000"/>
            <a:ext cx="1779270" cy="369332"/>
          </a:xfrm>
          <a:prstGeom prst="rect">
            <a:avLst/>
          </a:prstGeom>
          <a:noFill/>
        </p:spPr>
        <p:txBody>
          <a:bodyPr wrap="square" rtlCol="0">
            <a:spAutoFit/>
          </a:bodyPr>
          <a:lstStyle/>
          <a:p>
            <a:r>
              <a:rPr lang="en-US" dirty="0" err="1" smtClean="0"/>
              <a:t>Dakineshwari</a:t>
            </a:r>
            <a:endParaRPr lang="en-US" dirty="0"/>
          </a:p>
        </p:txBody>
      </p:sp>
      <p:sp>
        <p:nvSpPr>
          <p:cNvPr id="21" name="TextBox 20"/>
          <p:cNvSpPr txBox="1"/>
          <p:nvPr/>
        </p:nvSpPr>
        <p:spPr>
          <a:xfrm>
            <a:off x="5018242" y="6096000"/>
            <a:ext cx="1536408" cy="369332"/>
          </a:xfrm>
          <a:prstGeom prst="rect">
            <a:avLst/>
          </a:prstGeom>
          <a:noFill/>
        </p:spPr>
        <p:txBody>
          <a:bodyPr wrap="square" rtlCol="0">
            <a:spAutoFit/>
          </a:bodyPr>
          <a:lstStyle/>
          <a:p>
            <a:r>
              <a:rPr lang="en-US" dirty="0" err="1" smtClean="0"/>
              <a:t>Meenakshi</a:t>
            </a:r>
            <a:endParaRPr lang="en-US" dirty="0"/>
          </a:p>
        </p:txBody>
      </p:sp>
      <p:sp>
        <p:nvSpPr>
          <p:cNvPr id="22" name="TextBox 21"/>
          <p:cNvSpPr txBox="1"/>
          <p:nvPr/>
        </p:nvSpPr>
        <p:spPr>
          <a:xfrm>
            <a:off x="7356360" y="6096000"/>
            <a:ext cx="1662592" cy="369332"/>
          </a:xfrm>
          <a:prstGeom prst="rect">
            <a:avLst/>
          </a:prstGeom>
          <a:noFill/>
        </p:spPr>
        <p:txBody>
          <a:bodyPr wrap="square" rtlCol="0">
            <a:spAutoFit/>
          </a:bodyPr>
          <a:lstStyle/>
          <a:p>
            <a:r>
              <a:rPr lang="en-US" dirty="0" err="1" smtClean="0"/>
              <a:t>Parvati</a:t>
            </a:r>
            <a:endParaRPr lang="en-US" dirty="0"/>
          </a:p>
        </p:txBody>
      </p:sp>
    </p:spTree>
    <p:extLst>
      <p:ext uri="{BB962C8B-B14F-4D97-AF65-F5344CB8AC3E}">
        <p14:creationId xmlns:p14="http://schemas.microsoft.com/office/powerpoint/2010/main" val="2036380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1676400" cy="1906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295400"/>
            <a:ext cx="1914525" cy="1906675"/>
          </a:xfrm>
          <a:prstGeom prst="rect">
            <a:avLst/>
          </a:prstGeom>
        </p:spPr>
      </p:pic>
      <p:sp>
        <p:nvSpPr>
          <p:cNvPr id="6" name="TextBox 5"/>
          <p:cNvSpPr txBox="1"/>
          <p:nvPr/>
        </p:nvSpPr>
        <p:spPr>
          <a:xfrm>
            <a:off x="342900" y="3505200"/>
            <a:ext cx="1905000" cy="369332"/>
          </a:xfrm>
          <a:prstGeom prst="rect">
            <a:avLst/>
          </a:prstGeom>
          <a:noFill/>
        </p:spPr>
        <p:txBody>
          <a:bodyPr wrap="square" rtlCol="0">
            <a:spAutoFit/>
          </a:bodyPr>
          <a:lstStyle/>
          <a:p>
            <a:r>
              <a:rPr lang="en-US" dirty="0" err="1" smtClean="0"/>
              <a:t>Rajarajeshwari</a:t>
            </a:r>
            <a:endParaRPr lang="en-US" dirty="0"/>
          </a:p>
        </p:txBody>
      </p:sp>
      <p:sp>
        <p:nvSpPr>
          <p:cNvPr id="7" name="TextBox 6"/>
          <p:cNvSpPr txBox="1"/>
          <p:nvPr/>
        </p:nvSpPr>
        <p:spPr>
          <a:xfrm>
            <a:off x="3103245" y="3505200"/>
            <a:ext cx="1981200" cy="646331"/>
          </a:xfrm>
          <a:prstGeom prst="rect">
            <a:avLst/>
          </a:prstGeom>
          <a:noFill/>
        </p:spPr>
        <p:txBody>
          <a:bodyPr wrap="square" rtlCol="0">
            <a:spAutoFit/>
          </a:bodyPr>
          <a:lstStyle/>
          <a:p>
            <a:r>
              <a:rPr lang="en-US" dirty="0" err="1" smtClean="0"/>
              <a:t>Vaishnodevi</a:t>
            </a:r>
            <a:endParaRPr lang="en-US" dirty="0" smtClean="0"/>
          </a:p>
          <a:p>
            <a:endParaRPr lang="en-US" dirty="0"/>
          </a:p>
        </p:txBody>
      </p:sp>
      <p:sp>
        <p:nvSpPr>
          <p:cNvPr id="9" name="TextBox 8"/>
          <p:cNvSpPr txBox="1"/>
          <p:nvPr/>
        </p:nvSpPr>
        <p:spPr>
          <a:xfrm>
            <a:off x="5791200" y="3505200"/>
            <a:ext cx="2459355" cy="523220"/>
          </a:xfrm>
          <a:prstGeom prst="rect">
            <a:avLst/>
          </a:prstGeom>
          <a:noFill/>
        </p:spPr>
        <p:txBody>
          <a:bodyPr wrap="square" rtlCol="0">
            <a:spAutoFit/>
          </a:bodyPr>
          <a:lstStyle/>
          <a:p>
            <a:r>
              <a:rPr lang="en-US" sz="2800" dirty="0" smtClean="0"/>
              <a:t>Etc.</a:t>
            </a:r>
            <a:endParaRPr lang="en-US" sz="2800" dirty="0"/>
          </a:p>
        </p:txBody>
      </p:sp>
    </p:spTree>
    <p:extLst>
      <p:ext uri="{BB962C8B-B14F-4D97-AF65-F5344CB8AC3E}">
        <p14:creationId xmlns:p14="http://schemas.microsoft.com/office/powerpoint/2010/main" val="141063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52" y="402120"/>
            <a:ext cx="7125113" cy="924475"/>
          </a:xfrm>
        </p:spPr>
        <p:txBody>
          <a:bodyPr/>
          <a:lstStyle/>
          <a:p>
            <a:pPr algn="ctr"/>
            <a:r>
              <a:rPr lang="en-US" dirty="0" smtClean="0"/>
              <a:t>Forms of </a:t>
            </a:r>
            <a:r>
              <a:rPr lang="en-US" dirty="0" err="1" smtClean="0"/>
              <a:t>Shakthi</a:t>
            </a:r>
            <a:r>
              <a:rPr lang="en-US" dirty="0" smtClean="0"/>
              <a:t> in Detail</a:t>
            </a:r>
            <a:endParaRPr lang="en-US" dirty="0"/>
          </a:p>
        </p:txBody>
      </p:sp>
      <p:sp>
        <p:nvSpPr>
          <p:cNvPr id="4" name="TextBox 3"/>
          <p:cNvSpPr txBox="1"/>
          <p:nvPr/>
        </p:nvSpPr>
        <p:spPr>
          <a:xfrm>
            <a:off x="197912" y="2123273"/>
            <a:ext cx="7620000" cy="1200329"/>
          </a:xfrm>
          <a:prstGeom prst="rect">
            <a:avLst/>
          </a:prstGeom>
          <a:noFill/>
        </p:spPr>
        <p:txBody>
          <a:bodyPr wrap="square" rtlCol="0">
            <a:spAutoFit/>
          </a:bodyPr>
          <a:lstStyle/>
          <a:p>
            <a:r>
              <a:rPr lang="en-US" dirty="0" err="1" smtClean="0"/>
              <a:t>Durga</a:t>
            </a:r>
            <a:r>
              <a:rPr lang="en-US" dirty="0" smtClean="0"/>
              <a:t> is the Goddess of power or </a:t>
            </a:r>
            <a:r>
              <a:rPr lang="en-US" dirty="0" err="1" smtClean="0"/>
              <a:t>shakthi</a:t>
            </a:r>
            <a:r>
              <a:rPr lang="en-US" dirty="0" smtClean="0"/>
              <a:t>. she is a form of </a:t>
            </a:r>
            <a:r>
              <a:rPr lang="en-US" dirty="0" err="1" smtClean="0"/>
              <a:t>parvati</a:t>
            </a:r>
            <a:r>
              <a:rPr lang="en-US" dirty="0" smtClean="0"/>
              <a:t> with the power to destroy evil. She was created to destroy </a:t>
            </a:r>
            <a:r>
              <a:rPr lang="en-US" dirty="0" err="1" smtClean="0"/>
              <a:t>Mahishasura</a:t>
            </a:r>
            <a:r>
              <a:rPr lang="en-US" dirty="0"/>
              <a:t> </a:t>
            </a:r>
            <a:r>
              <a:rPr lang="en-US" dirty="0" smtClean="0"/>
              <a:t>who was a </a:t>
            </a:r>
            <a:r>
              <a:rPr lang="en-US" dirty="0" err="1" smtClean="0"/>
              <a:t>rakshasa</a:t>
            </a:r>
            <a:r>
              <a:rPr lang="en-US" dirty="0" smtClean="0"/>
              <a:t> who was a threat to the people. She is usually seen riding a lion and wearing red.</a:t>
            </a:r>
            <a:endParaRPr lang="en-US" dirty="0"/>
          </a:p>
        </p:txBody>
      </p:sp>
      <p:sp>
        <p:nvSpPr>
          <p:cNvPr id="6" name="TextBox 5"/>
          <p:cNvSpPr txBox="1"/>
          <p:nvPr/>
        </p:nvSpPr>
        <p:spPr>
          <a:xfrm>
            <a:off x="194102" y="3550904"/>
            <a:ext cx="7696615" cy="830997"/>
          </a:xfrm>
          <a:prstGeom prst="rect">
            <a:avLst/>
          </a:prstGeom>
          <a:noFill/>
        </p:spPr>
        <p:txBody>
          <a:bodyPr wrap="square" rtlCol="0">
            <a:spAutoFit/>
          </a:bodyPr>
          <a:lstStyle/>
          <a:p>
            <a:r>
              <a:rPr lang="en-US" sz="2400" dirty="0" smtClean="0"/>
              <a:t>Lakshmi (</a:t>
            </a:r>
            <a:r>
              <a:rPr lang="en-US" sz="2400" dirty="0" err="1" smtClean="0"/>
              <a:t>Kollapur</a:t>
            </a:r>
            <a:r>
              <a:rPr lang="en-US" sz="2400" dirty="0" smtClean="0"/>
              <a:t> </a:t>
            </a:r>
            <a:r>
              <a:rPr lang="en-US" sz="1200" dirty="0" err="1" smtClean="0"/>
              <a:t>maharastra</a:t>
            </a:r>
            <a:r>
              <a:rPr lang="en-US" sz="2400" dirty="0" smtClean="0"/>
              <a:t>, </a:t>
            </a:r>
            <a:r>
              <a:rPr lang="en-US" sz="2400" dirty="0" err="1" smtClean="0"/>
              <a:t>Tirupati</a:t>
            </a:r>
            <a:r>
              <a:rPr lang="en-US" sz="2400" dirty="0" smtClean="0"/>
              <a:t>, </a:t>
            </a:r>
            <a:r>
              <a:rPr lang="en-US" sz="1200" dirty="0" smtClean="0"/>
              <a:t>Andhra</a:t>
            </a:r>
            <a:r>
              <a:rPr lang="en-US" sz="2400" dirty="0" smtClean="0"/>
              <a:t>)many places:</a:t>
            </a:r>
            <a:endParaRPr lang="en-US" dirty="0"/>
          </a:p>
        </p:txBody>
      </p:sp>
      <p:sp>
        <p:nvSpPr>
          <p:cNvPr id="7" name="TextBox 6"/>
          <p:cNvSpPr txBox="1"/>
          <p:nvPr/>
        </p:nvSpPr>
        <p:spPr>
          <a:xfrm>
            <a:off x="194102" y="4239871"/>
            <a:ext cx="7459980" cy="1477328"/>
          </a:xfrm>
          <a:prstGeom prst="rect">
            <a:avLst/>
          </a:prstGeom>
          <a:noFill/>
        </p:spPr>
        <p:txBody>
          <a:bodyPr wrap="square" rtlCol="0">
            <a:spAutoFit/>
          </a:bodyPr>
          <a:lstStyle/>
          <a:p>
            <a:r>
              <a:rPr lang="en-US" dirty="0" smtClean="0"/>
              <a:t>Lakshmi is the Goddess of wealth and the wife of Vishnu. She came during the churning of the ocean. She is considered to be the daughter of a maharishi named </a:t>
            </a:r>
            <a:r>
              <a:rPr lang="en-US" dirty="0" err="1" smtClean="0"/>
              <a:t>Bhrigu</a:t>
            </a:r>
            <a:r>
              <a:rPr lang="en-US" dirty="0" smtClean="0"/>
              <a:t>. She is usually seen sitting on a pink lotus with money coming out of her hand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848910"/>
            <a:ext cx="1481173" cy="180951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651" y="4975005"/>
            <a:ext cx="1772109" cy="1832541"/>
          </a:xfrm>
          <a:prstGeom prst="rect">
            <a:avLst/>
          </a:prstGeom>
        </p:spPr>
      </p:pic>
      <p:sp>
        <p:nvSpPr>
          <p:cNvPr id="3" name="TextBox 2"/>
          <p:cNvSpPr txBox="1"/>
          <p:nvPr/>
        </p:nvSpPr>
        <p:spPr>
          <a:xfrm>
            <a:off x="194102" y="1292276"/>
            <a:ext cx="6629816" cy="830997"/>
          </a:xfrm>
          <a:prstGeom prst="rect">
            <a:avLst/>
          </a:prstGeom>
          <a:noFill/>
        </p:spPr>
        <p:txBody>
          <a:bodyPr wrap="square" rtlCol="0">
            <a:spAutoFit/>
          </a:bodyPr>
          <a:lstStyle/>
          <a:p>
            <a:r>
              <a:rPr lang="en-US" sz="2400" dirty="0" err="1" smtClean="0"/>
              <a:t>Durga</a:t>
            </a:r>
            <a:r>
              <a:rPr lang="en-US" sz="2400" dirty="0"/>
              <a:t> </a:t>
            </a:r>
            <a:r>
              <a:rPr lang="en-US" sz="2400" dirty="0" smtClean="0"/>
              <a:t>(</a:t>
            </a:r>
            <a:r>
              <a:rPr lang="en-US" sz="2400" dirty="0" err="1" smtClean="0"/>
              <a:t>Ambaji</a:t>
            </a:r>
            <a:r>
              <a:rPr lang="en-US" sz="2400" dirty="0" smtClean="0"/>
              <a:t> In Gujarat, </a:t>
            </a:r>
            <a:r>
              <a:rPr lang="en-US" sz="2400" dirty="0" err="1" smtClean="0"/>
              <a:t>Chamundi</a:t>
            </a:r>
            <a:r>
              <a:rPr lang="en-US" sz="2400" dirty="0" smtClean="0"/>
              <a:t> Hills, Karnataka), many places…:</a:t>
            </a:r>
            <a:endParaRPr lang="en-US" sz="2400" dirty="0"/>
          </a:p>
        </p:txBody>
      </p:sp>
    </p:spTree>
    <p:extLst>
      <p:ext uri="{BB962C8B-B14F-4D97-AF65-F5344CB8AC3E}">
        <p14:creationId xmlns:p14="http://schemas.microsoft.com/office/powerpoint/2010/main" val="4243159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130" y="1009102"/>
            <a:ext cx="6198870" cy="461665"/>
          </a:xfrm>
          <a:prstGeom prst="rect">
            <a:avLst/>
          </a:prstGeom>
          <a:noFill/>
        </p:spPr>
        <p:txBody>
          <a:bodyPr wrap="square" rtlCol="0">
            <a:spAutoFit/>
          </a:bodyPr>
          <a:lstStyle/>
          <a:p>
            <a:r>
              <a:rPr lang="en-US" sz="2400" dirty="0" err="1" smtClean="0"/>
              <a:t>Saraswathi</a:t>
            </a:r>
            <a:r>
              <a:rPr lang="en-US" sz="2400" dirty="0" smtClean="0"/>
              <a:t> (</a:t>
            </a:r>
            <a:r>
              <a:rPr lang="en-US" sz="2400" dirty="0" err="1" smtClean="0"/>
              <a:t>Shringeri</a:t>
            </a:r>
            <a:r>
              <a:rPr lang="en-US" sz="2400" dirty="0" smtClean="0"/>
              <a:t>, Karnataka):</a:t>
            </a:r>
            <a:endParaRPr lang="en-US" sz="2400" dirty="0"/>
          </a:p>
        </p:txBody>
      </p:sp>
      <p:sp>
        <p:nvSpPr>
          <p:cNvPr id="4" name="TextBox 3"/>
          <p:cNvSpPr txBox="1"/>
          <p:nvPr/>
        </p:nvSpPr>
        <p:spPr>
          <a:xfrm>
            <a:off x="228600" y="1605136"/>
            <a:ext cx="7620000" cy="1200329"/>
          </a:xfrm>
          <a:prstGeom prst="rect">
            <a:avLst/>
          </a:prstGeom>
          <a:noFill/>
        </p:spPr>
        <p:txBody>
          <a:bodyPr wrap="square" rtlCol="0">
            <a:spAutoFit/>
          </a:bodyPr>
          <a:lstStyle/>
          <a:p>
            <a:r>
              <a:rPr lang="en-US" dirty="0" err="1" smtClean="0"/>
              <a:t>Saraswathi</a:t>
            </a:r>
            <a:r>
              <a:rPr lang="en-US" dirty="0" smtClean="0"/>
              <a:t> is the Goddess of Knowledge, education, and arts. She is the wife of brahma. She is usually seen wearing white clothes and sitting on a white lotus with a </a:t>
            </a:r>
            <a:r>
              <a:rPr lang="en-US" dirty="0" err="1" smtClean="0"/>
              <a:t>veena</a:t>
            </a:r>
            <a:r>
              <a:rPr lang="en-US" dirty="0" smtClean="0"/>
              <a:t> in her hand.</a:t>
            </a:r>
          </a:p>
          <a:p>
            <a:endParaRPr lang="en-US" dirty="0"/>
          </a:p>
        </p:txBody>
      </p:sp>
      <p:sp>
        <p:nvSpPr>
          <p:cNvPr id="6" name="TextBox 5"/>
          <p:cNvSpPr txBox="1"/>
          <p:nvPr/>
        </p:nvSpPr>
        <p:spPr>
          <a:xfrm>
            <a:off x="278130" y="3581400"/>
            <a:ext cx="5360670" cy="461665"/>
          </a:xfrm>
          <a:prstGeom prst="rect">
            <a:avLst/>
          </a:prstGeom>
          <a:noFill/>
        </p:spPr>
        <p:txBody>
          <a:bodyPr wrap="square" rtlCol="0">
            <a:spAutoFit/>
          </a:bodyPr>
          <a:lstStyle/>
          <a:p>
            <a:r>
              <a:rPr lang="en-US" sz="2400" dirty="0" err="1" smtClean="0"/>
              <a:t>Meenakshi</a:t>
            </a:r>
            <a:r>
              <a:rPr lang="en-US" sz="2400" dirty="0" smtClean="0"/>
              <a:t> (Madurai, </a:t>
            </a:r>
            <a:r>
              <a:rPr lang="en-US" sz="2400" dirty="0" err="1" smtClean="0"/>
              <a:t>tamilnadu</a:t>
            </a:r>
            <a:r>
              <a:rPr lang="en-US" sz="2400" dirty="0" smtClean="0"/>
              <a:t>):</a:t>
            </a:r>
            <a:endParaRPr lang="en-US" sz="2400" dirty="0"/>
          </a:p>
        </p:txBody>
      </p:sp>
      <p:sp>
        <p:nvSpPr>
          <p:cNvPr id="7" name="TextBox 6"/>
          <p:cNvSpPr txBox="1"/>
          <p:nvPr/>
        </p:nvSpPr>
        <p:spPr>
          <a:xfrm>
            <a:off x="228600" y="4336982"/>
            <a:ext cx="7467600" cy="1200329"/>
          </a:xfrm>
          <a:prstGeom prst="rect">
            <a:avLst/>
          </a:prstGeom>
          <a:noFill/>
        </p:spPr>
        <p:txBody>
          <a:bodyPr wrap="square" rtlCol="0">
            <a:spAutoFit/>
          </a:bodyPr>
          <a:lstStyle/>
          <a:p>
            <a:r>
              <a:rPr lang="en-US" dirty="0" err="1" smtClean="0"/>
              <a:t>Meenakshi</a:t>
            </a:r>
            <a:r>
              <a:rPr lang="en-US" dirty="0" smtClean="0"/>
              <a:t> is the daughter of a </a:t>
            </a:r>
            <a:r>
              <a:rPr lang="en-US" dirty="0" err="1" smtClean="0"/>
              <a:t>pandya</a:t>
            </a:r>
            <a:r>
              <a:rPr lang="en-US" dirty="0" smtClean="0"/>
              <a:t> king. She was a warrior princess who married </a:t>
            </a:r>
            <a:r>
              <a:rPr lang="en-US" dirty="0" err="1" smtClean="0"/>
              <a:t>sundareshwara</a:t>
            </a:r>
            <a:r>
              <a:rPr lang="en-US" dirty="0" smtClean="0"/>
              <a:t>, an incarnation of Shiva. The </a:t>
            </a:r>
            <a:r>
              <a:rPr lang="en-US" dirty="0" err="1" smtClean="0"/>
              <a:t>meenakshi</a:t>
            </a:r>
            <a:r>
              <a:rPr lang="en-US" dirty="0" smtClean="0"/>
              <a:t> temple in Madurai is very famous throughout India.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441736"/>
            <a:ext cx="1699260" cy="191810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415" y="4878626"/>
            <a:ext cx="1550670" cy="1983184"/>
          </a:xfrm>
          <a:prstGeom prst="rect">
            <a:avLst/>
          </a:prstGeom>
        </p:spPr>
      </p:pic>
    </p:spTree>
    <p:extLst>
      <p:ext uri="{BB962C8B-B14F-4D97-AF65-F5344CB8AC3E}">
        <p14:creationId xmlns:p14="http://schemas.microsoft.com/office/powerpoint/2010/main" val="8677317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90600"/>
            <a:ext cx="6096000" cy="461665"/>
          </a:xfrm>
          <a:prstGeom prst="rect">
            <a:avLst/>
          </a:prstGeom>
          <a:noFill/>
        </p:spPr>
        <p:txBody>
          <a:bodyPr wrap="square" rtlCol="0">
            <a:spAutoFit/>
          </a:bodyPr>
          <a:lstStyle/>
          <a:p>
            <a:r>
              <a:rPr lang="en-US" sz="2400" dirty="0" err="1" smtClean="0"/>
              <a:t>Kamakshi</a:t>
            </a:r>
            <a:r>
              <a:rPr lang="en-US" sz="2400" dirty="0" smtClean="0"/>
              <a:t> (</a:t>
            </a:r>
            <a:r>
              <a:rPr lang="en-US" sz="2400" dirty="0" err="1" smtClean="0"/>
              <a:t>Kanchipuram</a:t>
            </a:r>
            <a:r>
              <a:rPr lang="en-US" sz="2400" dirty="0" smtClean="0"/>
              <a:t>, </a:t>
            </a:r>
            <a:r>
              <a:rPr lang="en-US" sz="2400" dirty="0" err="1" smtClean="0"/>
              <a:t>Tamilnadu</a:t>
            </a:r>
            <a:r>
              <a:rPr lang="en-US" sz="2400" dirty="0" smtClean="0"/>
              <a:t>):</a:t>
            </a:r>
            <a:endParaRPr lang="en-US" sz="2400" dirty="0"/>
          </a:p>
        </p:txBody>
      </p:sp>
      <p:sp>
        <p:nvSpPr>
          <p:cNvPr id="4" name="TextBox 3"/>
          <p:cNvSpPr txBox="1"/>
          <p:nvPr/>
        </p:nvSpPr>
        <p:spPr>
          <a:xfrm>
            <a:off x="533400" y="1703338"/>
            <a:ext cx="6781800" cy="923330"/>
          </a:xfrm>
          <a:prstGeom prst="rect">
            <a:avLst/>
          </a:prstGeom>
          <a:noFill/>
        </p:spPr>
        <p:txBody>
          <a:bodyPr wrap="square" rtlCol="0">
            <a:spAutoFit/>
          </a:bodyPr>
          <a:lstStyle/>
          <a:p>
            <a:r>
              <a:rPr lang="en-US" dirty="0" err="1" smtClean="0"/>
              <a:t>Kamakshi</a:t>
            </a:r>
            <a:r>
              <a:rPr lang="en-US" dirty="0" smtClean="0"/>
              <a:t> is the only Goddess in </a:t>
            </a:r>
            <a:r>
              <a:rPr lang="en-US" dirty="0" err="1" smtClean="0"/>
              <a:t>Kanchipuram</a:t>
            </a:r>
            <a:r>
              <a:rPr lang="en-US" dirty="0" smtClean="0"/>
              <a:t> and is the wife of </a:t>
            </a:r>
            <a:r>
              <a:rPr lang="en-US" dirty="0" err="1" smtClean="0"/>
              <a:t>Ekambareshwara</a:t>
            </a:r>
            <a:r>
              <a:rPr lang="en-US" dirty="0" smtClean="0"/>
              <a:t>. She came to earth to destroy the evils in the society.</a:t>
            </a:r>
            <a:endParaRPr lang="en-US" dirty="0"/>
          </a:p>
        </p:txBody>
      </p:sp>
      <p:sp>
        <p:nvSpPr>
          <p:cNvPr id="5" name="TextBox 4"/>
          <p:cNvSpPr txBox="1"/>
          <p:nvPr/>
        </p:nvSpPr>
        <p:spPr>
          <a:xfrm>
            <a:off x="533400" y="3581400"/>
            <a:ext cx="5867400" cy="461665"/>
          </a:xfrm>
          <a:prstGeom prst="rect">
            <a:avLst/>
          </a:prstGeom>
          <a:noFill/>
        </p:spPr>
        <p:txBody>
          <a:bodyPr wrap="square" rtlCol="0">
            <a:spAutoFit/>
          </a:bodyPr>
          <a:lstStyle/>
          <a:p>
            <a:r>
              <a:rPr lang="en-US" sz="2400" dirty="0" err="1" smtClean="0"/>
              <a:t>Annapoorna</a:t>
            </a:r>
            <a:r>
              <a:rPr lang="en-US" sz="2400" dirty="0" smtClean="0"/>
              <a:t> (</a:t>
            </a:r>
            <a:r>
              <a:rPr lang="en-US" sz="2400" dirty="0" err="1" smtClean="0"/>
              <a:t>Kashi</a:t>
            </a:r>
            <a:r>
              <a:rPr lang="en-US" sz="2400" dirty="0" smtClean="0"/>
              <a:t>, </a:t>
            </a:r>
            <a:r>
              <a:rPr lang="en-US" sz="2400" dirty="0" err="1" smtClean="0"/>
              <a:t>Uttarpradesh</a:t>
            </a:r>
            <a:r>
              <a:rPr lang="en-US" sz="2400" dirty="0" smtClean="0"/>
              <a:t>):</a:t>
            </a:r>
            <a:endParaRPr lang="en-US" sz="2400" dirty="0"/>
          </a:p>
        </p:txBody>
      </p:sp>
      <p:sp>
        <p:nvSpPr>
          <p:cNvPr id="6" name="TextBox 5"/>
          <p:cNvSpPr txBox="1"/>
          <p:nvPr/>
        </p:nvSpPr>
        <p:spPr>
          <a:xfrm flipH="1">
            <a:off x="533400" y="4267200"/>
            <a:ext cx="6781800" cy="1200329"/>
          </a:xfrm>
          <a:prstGeom prst="rect">
            <a:avLst/>
          </a:prstGeom>
          <a:noFill/>
        </p:spPr>
        <p:txBody>
          <a:bodyPr wrap="square" rtlCol="0">
            <a:spAutoFit/>
          </a:bodyPr>
          <a:lstStyle/>
          <a:p>
            <a:r>
              <a:rPr lang="en-US" dirty="0" err="1" smtClean="0"/>
              <a:t>Annapoorna</a:t>
            </a:r>
            <a:r>
              <a:rPr lang="en-US" dirty="0" smtClean="0"/>
              <a:t> satisfies Shiva’s hunger by offering food to him. Therefore she is known as </a:t>
            </a:r>
            <a:r>
              <a:rPr lang="en-US" dirty="0" err="1" smtClean="0"/>
              <a:t>Annapoorna</a:t>
            </a:r>
            <a:r>
              <a:rPr lang="en-US" dirty="0" smtClean="0"/>
              <a:t>. She prevents her devotees from suffering from hunger. She is usually seen carrying a spoon with a long handle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010" y="1378029"/>
            <a:ext cx="1600200" cy="21919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720" y="4244340"/>
            <a:ext cx="1623377" cy="2366010"/>
          </a:xfrm>
          <a:prstGeom prst="rect">
            <a:avLst/>
          </a:prstGeom>
        </p:spPr>
      </p:pic>
    </p:spTree>
    <p:extLst>
      <p:ext uri="{BB962C8B-B14F-4D97-AF65-F5344CB8AC3E}">
        <p14:creationId xmlns:p14="http://schemas.microsoft.com/office/powerpoint/2010/main" val="328853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Celebration of </a:t>
            </a:r>
            <a:r>
              <a:rPr lang="en-US" dirty="0" err="1" smtClean="0"/>
              <a:t>Shakthi</a:t>
            </a:r>
            <a:endParaRPr lang="en-US" dirty="0"/>
          </a:p>
        </p:txBody>
      </p:sp>
      <p:sp>
        <p:nvSpPr>
          <p:cNvPr id="4" name="TextBox 3"/>
          <p:cNvSpPr txBox="1"/>
          <p:nvPr/>
        </p:nvSpPr>
        <p:spPr>
          <a:xfrm>
            <a:off x="834390" y="1828799"/>
            <a:ext cx="7296355" cy="4801314"/>
          </a:xfrm>
          <a:prstGeom prst="rect">
            <a:avLst/>
          </a:prstGeom>
          <a:noFill/>
        </p:spPr>
        <p:txBody>
          <a:bodyPr wrap="square" rtlCol="0">
            <a:spAutoFit/>
          </a:bodyPr>
          <a:lstStyle/>
          <a:p>
            <a:r>
              <a:rPr lang="en-US" dirty="0" err="1" smtClean="0"/>
              <a:t>Shakthi</a:t>
            </a:r>
            <a:r>
              <a:rPr lang="en-US" dirty="0" smtClean="0"/>
              <a:t> is celebrated throughout India in various different festivals. In the north, it is celebrated with these festivals:</a:t>
            </a:r>
          </a:p>
          <a:p>
            <a:pPr marL="342900" indent="-342900">
              <a:buAutoNum type="arabicPeriod"/>
            </a:pPr>
            <a:r>
              <a:rPr lang="en-US" dirty="0" smtClean="0"/>
              <a:t> </a:t>
            </a:r>
            <a:r>
              <a:rPr lang="en-US" dirty="0" err="1" smtClean="0"/>
              <a:t>Durga</a:t>
            </a:r>
            <a:r>
              <a:rPr lang="en-US" dirty="0" smtClean="0"/>
              <a:t> </a:t>
            </a:r>
            <a:r>
              <a:rPr lang="en-US" dirty="0" err="1" smtClean="0"/>
              <a:t>pooja</a:t>
            </a:r>
            <a:endParaRPr lang="en-US" dirty="0" smtClean="0"/>
          </a:p>
          <a:p>
            <a:pPr marL="342900" indent="-342900">
              <a:buAutoNum type="arabicPeriod"/>
            </a:pPr>
            <a:r>
              <a:rPr lang="en-US" dirty="0" smtClean="0"/>
              <a:t> </a:t>
            </a:r>
            <a:r>
              <a:rPr lang="en-US" dirty="0" err="1" smtClean="0"/>
              <a:t>Santoshi</a:t>
            </a:r>
            <a:r>
              <a:rPr lang="en-US" dirty="0" smtClean="0"/>
              <a:t> </a:t>
            </a:r>
            <a:r>
              <a:rPr lang="en-US" dirty="0" err="1" smtClean="0"/>
              <a:t>maa</a:t>
            </a:r>
            <a:r>
              <a:rPr lang="en-US" dirty="0" smtClean="0"/>
              <a:t> </a:t>
            </a:r>
            <a:r>
              <a:rPr lang="en-US" dirty="0" err="1" smtClean="0"/>
              <a:t>pooja</a:t>
            </a:r>
            <a:r>
              <a:rPr lang="en-US" dirty="0" smtClean="0"/>
              <a:t> </a:t>
            </a:r>
          </a:p>
          <a:p>
            <a:pPr marL="342900" indent="-342900">
              <a:buAutoNum type="arabicPeriod"/>
            </a:pPr>
            <a:r>
              <a:rPr lang="en-US" dirty="0"/>
              <a:t> </a:t>
            </a:r>
            <a:r>
              <a:rPr lang="en-US" dirty="0" err="1" smtClean="0"/>
              <a:t>vasant</a:t>
            </a:r>
            <a:r>
              <a:rPr lang="en-US" dirty="0" smtClean="0"/>
              <a:t> Panchami</a:t>
            </a:r>
          </a:p>
          <a:p>
            <a:pPr marL="342900" indent="-342900">
              <a:buAutoNum type="arabicPeriod"/>
            </a:pPr>
            <a:r>
              <a:rPr lang="en-US" dirty="0"/>
              <a:t> </a:t>
            </a:r>
            <a:r>
              <a:rPr lang="en-US" dirty="0" err="1" smtClean="0"/>
              <a:t>Sharad</a:t>
            </a:r>
            <a:r>
              <a:rPr lang="en-US" dirty="0" smtClean="0"/>
              <a:t> </a:t>
            </a:r>
            <a:r>
              <a:rPr lang="en-US" dirty="0" err="1" smtClean="0"/>
              <a:t>poornimaa</a:t>
            </a:r>
            <a:endParaRPr lang="en-US" dirty="0"/>
          </a:p>
          <a:p>
            <a:endParaRPr lang="en-US" dirty="0" smtClean="0"/>
          </a:p>
          <a:p>
            <a:endParaRPr lang="en-US" dirty="0" smtClean="0"/>
          </a:p>
          <a:p>
            <a:endParaRPr lang="en-US" dirty="0" smtClean="0"/>
          </a:p>
          <a:p>
            <a:r>
              <a:rPr lang="en-US" dirty="0" smtClean="0"/>
              <a:t>In the south it is celebrated with these festivals:</a:t>
            </a:r>
          </a:p>
          <a:p>
            <a:pPr marL="342900" indent="-342900">
              <a:buAutoNum type="arabicPeriod"/>
            </a:pPr>
            <a:r>
              <a:rPr lang="en-US" dirty="0" smtClean="0"/>
              <a:t> </a:t>
            </a:r>
            <a:r>
              <a:rPr lang="en-US" dirty="0" err="1" smtClean="0"/>
              <a:t>Navarathri</a:t>
            </a:r>
            <a:endParaRPr lang="en-US" dirty="0" smtClean="0"/>
          </a:p>
          <a:p>
            <a:pPr marL="342900" indent="-342900">
              <a:buAutoNum type="arabicPeriod"/>
            </a:pPr>
            <a:r>
              <a:rPr lang="en-US" dirty="0"/>
              <a:t> </a:t>
            </a:r>
            <a:r>
              <a:rPr lang="en-US" dirty="0" err="1" smtClean="0"/>
              <a:t>Varalakshmi</a:t>
            </a:r>
            <a:r>
              <a:rPr lang="en-US" dirty="0" smtClean="0"/>
              <a:t> </a:t>
            </a:r>
            <a:r>
              <a:rPr lang="en-US" dirty="0" err="1" smtClean="0"/>
              <a:t>vratam</a:t>
            </a:r>
            <a:endParaRPr lang="en-US" dirty="0" smtClean="0"/>
          </a:p>
          <a:p>
            <a:pPr marL="342900" indent="-342900">
              <a:buAutoNum type="arabicPeriod"/>
            </a:pPr>
            <a:r>
              <a:rPr lang="en-US" dirty="0"/>
              <a:t> </a:t>
            </a:r>
            <a:r>
              <a:rPr lang="en-US" dirty="0" err="1" smtClean="0"/>
              <a:t>Savithri</a:t>
            </a:r>
            <a:r>
              <a:rPr lang="en-US" dirty="0" smtClean="0"/>
              <a:t> </a:t>
            </a:r>
            <a:r>
              <a:rPr lang="en-US" dirty="0" err="1" smtClean="0"/>
              <a:t>vratam</a:t>
            </a:r>
            <a:r>
              <a:rPr lang="en-US" dirty="0" smtClean="0"/>
              <a:t> </a:t>
            </a:r>
          </a:p>
          <a:p>
            <a:pPr marL="342900" indent="-342900">
              <a:buAutoNum type="arabicPeriod"/>
            </a:pPr>
            <a:r>
              <a:rPr lang="en-US" dirty="0"/>
              <a:t> </a:t>
            </a:r>
            <a:r>
              <a:rPr lang="en-US" dirty="0" err="1" smtClean="0"/>
              <a:t>Saraswathi</a:t>
            </a:r>
            <a:r>
              <a:rPr lang="en-US" dirty="0" smtClean="0"/>
              <a:t> </a:t>
            </a:r>
            <a:r>
              <a:rPr lang="en-US" dirty="0" err="1" smtClean="0"/>
              <a:t>pooja</a:t>
            </a:r>
            <a:endParaRPr lang="en-US" dirty="0"/>
          </a:p>
          <a:p>
            <a:endParaRPr lang="en-US" dirty="0" smtClean="0"/>
          </a:p>
          <a:p>
            <a:r>
              <a:rPr lang="en-US" dirty="0" smtClean="0"/>
              <a:t>  </a:t>
            </a:r>
          </a:p>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543531"/>
            <a:ext cx="2714625" cy="1685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782263"/>
            <a:ext cx="2714625" cy="1847850"/>
          </a:xfrm>
          <a:prstGeom prst="rect">
            <a:avLst/>
          </a:prstGeom>
        </p:spPr>
      </p:pic>
    </p:spTree>
    <p:extLst>
      <p:ext uri="{BB962C8B-B14F-4D97-AF65-F5344CB8AC3E}">
        <p14:creationId xmlns:p14="http://schemas.microsoft.com/office/powerpoint/2010/main" val="932279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2639</TotalTime>
  <Words>1444</Words>
  <Application>Microsoft Office PowerPoint</Application>
  <PresentationFormat>On-screen Show (4:3)</PresentationFormat>
  <Paragraphs>106</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Blackadder ITC</vt:lpstr>
      <vt:lpstr>Calibri</vt:lpstr>
      <vt:lpstr>Courier New</vt:lpstr>
      <vt:lpstr>Trebuchet MS</vt:lpstr>
      <vt:lpstr>Verdana</vt:lpstr>
      <vt:lpstr>Wingdings 2</vt:lpstr>
      <vt:lpstr>Summer</vt:lpstr>
      <vt:lpstr>s</vt:lpstr>
      <vt:lpstr>Introduction To Shakthi</vt:lpstr>
      <vt:lpstr>Importance of Shakthi</vt:lpstr>
      <vt:lpstr>The Different Forms of Shakthi</vt:lpstr>
      <vt:lpstr>PowerPoint Presentation</vt:lpstr>
      <vt:lpstr>Forms of Shakthi in Detail</vt:lpstr>
      <vt:lpstr>PowerPoint Presentation</vt:lpstr>
      <vt:lpstr>PowerPoint Presentation</vt:lpstr>
      <vt:lpstr>Celebration of Shakthi</vt:lpstr>
      <vt:lpstr>The Holy Rivers of India</vt:lpstr>
      <vt:lpstr>Great women of India </vt:lpstr>
      <vt:lpstr>PowerPoint Presentation</vt:lpstr>
      <vt:lpstr>Women of Ancient India Who Were Incarnations of Shakthi</vt:lpstr>
      <vt:lpstr>PowerPoint Presentation</vt:lpstr>
      <vt:lpstr>Great women of India </vt:lpstr>
      <vt:lpstr>PowerPoint Presentation</vt:lpstr>
      <vt:lpstr>Conclusion</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Swami Vivekananda</dc:title>
  <dc:creator>Belli</dc:creator>
  <cp:lastModifiedBy>srivalli</cp:lastModifiedBy>
  <cp:revision>108</cp:revision>
  <dcterms:created xsi:type="dcterms:W3CDTF">2012-03-29T00:48:17Z</dcterms:created>
  <dcterms:modified xsi:type="dcterms:W3CDTF">2014-07-04T04:20:21Z</dcterms:modified>
</cp:coreProperties>
</file>